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798" y="-72"/>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11/10/2022</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object 8"/>
          <p:cNvSpPr txBox="1">
            <a:spLocks noGrp="1"/>
          </p:cNvSpPr>
          <p:nvPr>
            <p:ph type="title"/>
          </p:nvPr>
        </p:nvSpPr>
        <p:spPr>
          <a:xfrm>
            <a:off x="762000" y="2362200"/>
            <a:ext cx="10515600" cy="949619"/>
          </a:xfrm>
          <a:prstGeom prst="rect">
            <a:avLst/>
          </a:prstGeom>
        </p:spPr>
        <p:txBody>
          <a:bodyPr vert="horz" wrap="square" lIns="0" tIns="114935" rIns="0" bIns="0" rtlCol="0">
            <a:spAutoFit/>
          </a:bodyPr>
          <a:lstStyle/>
          <a:p>
            <a:pPr marL="2159000" marR="5080" indent="-2146935">
              <a:lnSpc>
                <a:spcPts val="6490"/>
              </a:lnSpc>
              <a:spcBef>
                <a:spcPts val="905"/>
              </a:spcBef>
            </a:pPr>
            <a:r>
              <a:rPr sz="6000" b="1" spc="-60" smtClean="0">
                <a:latin typeface="Calibri Light"/>
                <a:cs typeface="Calibri Light"/>
              </a:rPr>
              <a:t>Project</a:t>
            </a:r>
            <a:r>
              <a:rPr sz="6000" b="1" spc="-150" smtClean="0">
                <a:latin typeface="Calibri Light"/>
                <a:cs typeface="Calibri Light"/>
              </a:rPr>
              <a:t> </a:t>
            </a:r>
            <a:r>
              <a:rPr sz="6000" b="1" spc="-15" smtClean="0">
                <a:latin typeface="Calibri Light"/>
                <a:cs typeface="Calibri Light"/>
              </a:rPr>
              <a:t>Title</a:t>
            </a:r>
            <a:r>
              <a:rPr lang="en-US" sz="6000" b="1" spc="-160" dirty="0" smtClean="0">
                <a:latin typeface="Calibri Light"/>
                <a:cs typeface="Calibri Light"/>
              </a:rPr>
              <a:t>:</a:t>
            </a:r>
            <a:r>
              <a:rPr sz="6000" b="1" i="1" spc="-85" smtClean="0">
                <a:latin typeface="Calibri Light"/>
                <a:cs typeface="Calibri Light"/>
              </a:rPr>
              <a:t> </a:t>
            </a:r>
            <a:r>
              <a:rPr sz="6000" b="1" spc="-60">
                <a:latin typeface="Calibri Light"/>
                <a:cs typeface="Calibri Light"/>
              </a:rPr>
              <a:t>Customer </a:t>
            </a:r>
            <a:r>
              <a:rPr sz="6000" b="1" spc="-1340">
                <a:latin typeface="Calibri Light"/>
                <a:cs typeface="Calibri Light"/>
              </a:rPr>
              <a:t> </a:t>
            </a:r>
            <a:r>
              <a:rPr sz="6000" b="1" spc="-65" smtClean="0">
                <a:latin typeface="Calibri Light"/>
                <a:cs typeface="Calibri Light"/>
              </a:rPr>
              <a:t>Retention</a:t>
            </a:r>
            <a:endParaRPr sz="6000" b="1">
              <a:latin typeface="Calibri Light"/>
              <a:cs typeface="Calibri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3" name="object 3"/>
          <p:cNvGrpSpPr/>
          <p:nvPr/>
        </p:nvGrpSpPr>
        <p:grpSpPr>
          <a:xfrm>
            <a:off x="582168" y="478586"/>
            <a:ext cx="5317490" cy="1229995"/>
            <a:chOff x="582168" y="478586"/>
            <a:chExt cx="5317490" cy="1229995"/>
          </a:xfrm>
        </p:grpSpPr>
        <p:pic>
          <p:nvPicPr>
            <p:cNvPr id="4" name="object 4"/>
            <p:cNvPicPr/>
            <p:nvPr/>
          </p:nvPicPr>
          <p:blipFill>
            <a:blip r:embed="rId3" cstate="print"/>
            <a:stretch>
              <a:fillRect/>
            </a:stretch>
          </p:blipFill>
          <p:spPr>
            <a:xfrm>
              <a:off x="582168" y="478586"/>
              <a:ext cx="1433830" cy="1229690"/>
            </a:xfrm>
            <a:prstGeom prst="rect">
              <a:avLst/>
            </a:prstGeom>
          </p:spPr>
        </p:pic>
        <p:pic>
          <p:nvPicPr>
            <p:cNvPr id="5" name="object 5"/>
            <p:cNvPicPr/>
            <p:nvPr/>
          </p:nvPicPr>
          <p:blipFill>
            <a:blip r:embed="rId4" cstate="print"/>
            <a:stretch>
              <a:fillRect/>
            </a:stretch>
          </p:blipFill>
          <p:spPr>
            <a:xfrm>
              <a:off x="1289304" y="478586"/>
              <a:ext cx="827316" cy="1229690"/>
            </a:xfrm>
            <a:prstGeom prst="rect">
              <a:avLst/>
            </a:prstGeom>
          </p:spPr>
        </p:pic>
        <p:pic>
          <p:nvPicPr>
            <p:cNvPr id="6" name="object 6"/>
            <p:cNvPicPr/>
            <p:nvPr/>
          </p:nvPicPr>
          <p:blipFill>
            <a:blip r:embed="rId5" cstate="print"/>
            <a:stretch>
              <a:fillRect/>
            </a:stretch>
          </p:blipFill>
          <p:spPr>
            <a:xfrm>
              <a:off x="1389887" y="478586"/>
              <a:ext cx="4509389" cy="1229690"/>
            </a:xfrm>
            <a:prstGeom prst="rect">
              <a:avLst/>
            </a:prstGeom>
          </p:spPr>
        </p:pic>
      </p:grpSp>
      <p:sp>
        <p:nvSpPr>
          <p:cNvPr id="7" name="object 7"/>
          <p:cNvSpPr txBox="1">
            <a:spLocks noGrp="1"/>
          </p:cNvSpPr>
          <p:nvPr>
            <p:ph type="title"/>
          </p:nvPr>
        </p:nvSpPr>
        <p:spPr>
          <a:xfrm>
            <a:off x="917244" y="613105"/>
            <a:ext cx="4624705" cy="695325"/>
          </a:xfrm>
          <a:prstGeom prst="rect">
            <a:avLst/>
          </a:prstGeom>
        </p:spPr>
        <p:txBody>
          <a:bodyPr vert="horz" wrap="square" lIns="0" tIns="12065" rIns="0" bIns="0" rtlCol="0">
            <a:spAutoFit/>
          </a:bodyPr>
          <a:lstStyle/>
          <a:p>
            <a:pPr marL="12700">
              <a:lnSpc>
                <a:spcPct val="100000"/>
              </a:lnSpc>
              <a:spcBef>
                <a:spcPts val="95"/>
              </a:spcBef>
            </a:pPr>
            <a:r>
              <a:rPr sz="4400" spc="-40" dirty="0">
                <a:latin typeface="Calibri Light"/>
                <a:cs typeface="Calibri Light"/>
              </a:rPr>
              <a:t>Let</a:t>
            </a:r>
            <a:r>
              <a:rPr sz="4400" i="1" spc="-40" dirty="0">
                <a:latin typeface="Calibri Light"/>
                <a:cs typeface="Calibri Light"/>
              </a:rPr>
              <a:t>’</a:t>
            </a:r>
            <a:r>
              <a:rPr sz="4400" spc="-40" dirty="0">
                <a:latin typeface="Calibri Light"/>
                <a:cs typeface="Calibri Light"/>
              </a:rPr>
              <a:t>s</a:t>
            </a:r>
            <a:r>
              <a:rPr sz="4400" spc="-130" dirty="0">
                <a:latin typeface="Calibri Light"/>
                <a:cs typeface="Calibri Light"/>
              </a:rPr>
              <a:t> </a:t>
            </a:r>
            <a:r>
              <a:rPr sz="4400" spc="-5" dirty="0">
                <a:latin typeface="Calibri Light"/>
                <a:cs typeface="Calibri Light"/>
              </a:rPr>
              <a:t>see</a:t>
            </a:r>
            <a:r>
              <a:rPr sz="4400" spc="-120" dirty="0">
                <a:latin typeface="Calibri Light"/>
                <a:cs typeface="Calibri Light"/>
              </a:rPr>
              <a:t> </a:t>
            </a:r>
            <a:r>
              <a:rPr sz="4400" spc="-5" dirty="0">
                <a:latin typeface="Calibri Light"/>
                <a:cs typeface="Calibri Light"/>
              </a:rPr>
              <a:t>the</a:t>
            </a:r>
            <a:r>
              <a:rPr sz="4400" spc="-145" dirty="0">
                <a:latin typeface="Calibri Light"/>
                <a:cs typeface="Calibri Light"/>
              </a:rPr>
              <a:t> </a:t>
            </a:r>
            <a:r>
              <a:rPr sz="4400" spc="-25" dirty="0">
                <a:latin typeface="Calibri Light"/>
                <a:cs typeface="Calibri Light"/>
              </a:rPr>
              <a:t>analysis</a:t>
            </a:r>
            <a:endParaRPr sz="4400">
              <a:latin typeface="Calibri Light"/>
              <a:cs typeface="Calibri Light"/>
            </a:endParaRPr>
          </a:p>
        </p:txBody>
      </p:sp>
      <p:sp>
        <p:nvSpPr>
          <p:cNvPr id="8" name="object 8"/>
          <p:cNvSpPr txBox="1"/>
          <p:nvPr/>
        </p:nvSpPr>
        <p:spPr>
          <a:xfrm>
            <a:off x="917244" y="1737741"/>
            <a:ext cx="10281920" cy="4442754"/>
          </a:xfrm>
          <a:prstGeom prst="rect">
            <a:avLst/>
          </a:prstGeom>
        </p:spPr>
        <p:txBody>
          <a:bodyPr vert="horz" wrap="square" lIns="0" tIns="129539" rIns="0" bIns="0" rtlCol="0">
            <a:spAutoFit/>
          </a:bodyPr>
          <a:lstStyle/>
          <a:p>
            <a:pPr marL="527685" marR="226695" indent="-515620" algn="just">
              <a:lnSpc>
                <a:spcPct val="70200"/>
              </a:lnSpc>
              <a:spcBef>
                <a:spcPts val="1019"/>
              </a:spcBef>
              <a:tabLst>
                <a:tab pos="527685" algn="l"/>
                <a:tab pos="1874520" algn="l"/>
              </a:tabLst>
            </a:pPr>
            <a:r>
              <a:rPr sz="2800" b="1" spc="-5" dirty="0">
                <a:latin typeface="Calibri"/>
                <a:cs typeface="Calibri"/>
              </a:rPr>
              <a:t>1.	</a:t>
            </a:r>
            <a:r>
              <a:rPr sz="2800" b="1" spc="-20" dirty="0">
                <a:uFill>
                  <a:solidFill>
                    <a:srgbClr val="000000"/>
                  </a:solidFill>
                </a:uFill>
                <a:latin typeface="Calibri"/>
                <a:cs typeface="Calibri"/>
              </a:rPr>
              <a:t>Personal</a:t>
            </a:r>
            <a:r>
              <a:rPr sz="2800" b="1" spc="85" dirty="0">
                <a:uFill>
                  <a:solidFill>
                    <a:srgbClr val="000000"/>
                  </a:solidFill>
                </a:uFill>
                <a:latin typeface="Calibri"/>
                <a:cs typeface="Calibri"/>
              </a:rPr>
              <a:t> </a:t>
            </a:r>
            <a:r>
              <a:rPr sz="2800" b="1" spc="-25" dirty="0">
                <a:uFill>
                  <a:solidFill>
                    <a:srgbClr val="000000"/>
                  </a:solidFill>
                </a:uFill>
                <a:latin typeface="Calibri"/>
                <a:cs typeface="Calibri"/>
              </a:rPr>
              <a:t>Info</a:t>
            </a:r>
            <a:r>
              <a:rPr sz="2800" b="1" spc="40" dirty="0">
                <a:uFill>
                  <a:solidFill>
                    <a:srgbClr val="000000"/>
                  </a:solidFill>
                </a:uFill>
                <a:latin typeface="Calibri"/>
                <a:cs typeface="Calibri"/>
              </a:rPr>
              <a:t> </a:t>
            </a:r>
            <a:r>
              <a:rPr sz="2800" spc="-5" dirty="0">
                <a:latin typeface="Calibri"/>
                <a:cs typeface="Calibri"/>
              </a:rPr>
              <a:t>-</a:t>
            </a:r>
            <a:r>
              <a:rPr sz="2800" spc="-15" dirty="0">
                <a:latin typeface="Calibri"/>
                <a:cs typeface="Calibri"/>
              </a:rPr>
              <a:t> </a:t>
            </a:r>
            <a:r>
              <a:rPr sz="2400" dirty="0">
                <a:latin typeface="Calibri"/>
                <a:cs typeface="Calibri"/>
              </a:rPr>
              <a:t>It</a:t>
            </a:r>
            <a:r>
              <a:rPr sz="2400" spc="-10" dirty="0">
                <a:latin typeface="Calibri"/>
                <a:cs typeface="Calibri"/>
              </a:rPr>
              <a:t> contains</a:t>
            </a:r>
            <a:r>
              <a:rPr sz="2400" spc="-45" dirty="0">
                <a:latin typeface="Calibri"/>
                <a:cs typeface="Calibri"/>
              </a:rPr>
              <a:t> </a:t>
            </a:r>
            <a:r>
              <a:rPr sz="2400" dirty="0">
                <a:latin typeface="Calibri"/>
                <a:cs typeface="Calibri"/>
              </a:rPr>
              <a:t>the</a:t>
            </a:r>
            <a:r>
              <a:rPr sz="2400" spc="-35" dirty="0">
                <a:latin typeface="Calibri"/>
                <a:cs typeface="Calibri"/>
              </a:rPr>
              <a:t> </a:t>
            </a:r>
            <a:r>
              <a:rPr sz="2400" spc="-5" dirty="0">
                <a:latin typeface="Calibri"/>
                <a:cs typeface="Calibri"/>
              </a:rPr>
              <a:t>personal</a:t>
            </a:r>
            <a:r>
              <a:rPr sz="2400" spc="-35" dirty="0">
                <a:latin typeface="Calibri"/>
                <a:cs typeface="Calibri"/>
              </a:rPr>
              <a:t> </a:t>
            </a:r>
            <a:r>
              <a:rPr sz="2400" spc="-5" dirty="0">
                <a:latin typeface="Calibri"/>
                <a:cs typeface="Calibri"/>
              </a:rPr>
              <a:t>details</a:t>
            </a:r>
            <a:r>
              <a:rPr sz="2400" spc="-15" dirty="0">
                <a:latin typeface="Calibri"/>
                <a:cs typeface="Calibri"/>
              </a:rPr>
              <a:t> </a:t>
            </a:r>
            <a:r>
              <a:rPr sz="2400" spc="-5" dirty="0">
                <a:latin typeface="Calibri"/>
                <a:cs typeface="Calibri"/>
              </a:rPr>
              <a:t>of</a:t>
            </a:r>
            <a:r>
              <a:rPr sz="2400" spc="-25"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person</a:t>
            </a:r>
            <a:r>
              <a:rPr sz="2400" spc="-25" dirty="0">
                <a:latin typeface="Calibri"/>
                <a:cs typeface="Calibri"/>
              </a:rPr>
              <a:t> like</a:t>
            </a:r>
            <a:r>
              <a:rPr sz="2400" spc="30" dirty="0">
                <a:latin typeface="Calibri"/>
                <a:cs typeface="Calibri"/>
              </a:rPr>
              <a:t> </a:t>
            </a:r>
            <a:r>
              <a:rPr sz="2400" spc="-10" dirty="0">
                <a:latin typeface="Calibri"/>
                <a:cs typeface="Calibri"/>
              </a:rPr>
              <a:t>age,</a:t>
            </a:r>
            <a:r>
              <a:rPr sz="2400" spc="10" dirty="0">
                <a:latin typeface="Calibri"/>
                <a:cs typeface="Calibri"/>
              </a:rPr>
              <a:t> </a:t>
            </a:r>
            <a:r>
              <a:rPr sz="2400" spc="-35" dirty="0">
                <a:latin typeface="Calibri"/>
                <a:cs typeface="Calibri"/>
              </a:rPr>
              <a:t>city, </a:t>
            </a:r>
            <a:r>
              <a:rPr sz="2400" spc="-30" dirty="0">
                <a:latin typeface="Calibri"/>
                <a:cs typeface="Calibri"/>
              </a:rPr>
              <a:t> </a:t>
            </a:r>
            <a:r>
              <a:rPr sz="2400" spc="-35" dirty="0">
                <a:latin typeface="Calibri"/>
                <a:cs typeface="Calibri"/>
              </a:rPr>
              <a:t>gender, </a:t>
            </a:r>
            <a:r>
              <a:rPr sz="2400" dirty="0">
                <a:latin typeface="Calibri"/>
                <a:cs typeface="Calibri"/>
              </a:rPr>
              <a:t>how </a:t>
            </a:r>
            <a:r>
              <a:rPr sz="2400" spc="-10" dirty="0">
                <a:latin typeface="Calibri"/>
                <a:cs typeface="Calibri"/>
              </a:rPr>
              <a:t>many </a:t>
            </a:r>
            <a:r>
              <a:rPr sz="2400" dirty="0">
                <a:latin typeface="Calibri"/>
                <a:cs typeface="Calibri"/>
              </a:rPr>
              <a:t>times </a:t>
            </a:r>
            <a:r>
              <a:rPr sz="2400" spc="-5" dirty="0">
                <a:latin typeface="Calibri"/>
                <a:cs typeface="Calibri"/>
              </a:rPr>
              <a:t>they shop </a:t>
            </a:r>
            <a:r>
              <a:rPr sz="2400" dirty="0">
                <a:latin typeface="Calibri"/>
                <a:cs typeface="Calibri"/>
              </a:rPr>
              <a:t>in the </a:t>
            </a:r>
            <a:r>
              <a:rPr sz="2400" spc="-10" dirty="0">
                <a:latin typeface="Calibri"/>
                <a:cs typeface="Calibri"/>
              </a:rPr>
              <a:t>past </a:t>
            </a:r>
            <a:r>
              <a:rPr sz="2400" spc="-50" dirty="0">
                <a:latin typeface="Calibri"/>
                <a:cs typeface="Calibri"/>
              </a:rPr>
              <a:t>year, </a:t>
            </a:r>
            <a:r>
              <a:rPr sz="2400" spc="-5" dirty="0">
                <a:latin typeface="Calibri"/>
                <a:cs typeface="Calibri"/>
              </a:rPr>
              <a:t>since </a:t>
            </a:r>
            <a:r>
              <a:rPr sz="2400" dirty="0">
                <a:latin typeface="Calibri"/>
                <a:cs typeface="Calibri"/>
              </a:rPr>
              <a:t>how long </a:t>
            </a:r>
            <a:r>
              <a:rPr sz="2400" spc="-5" dirty="0">
                <a:latin typeface="Calibri"/>
                <a:cs typeface="Calibri"/>
              </a:rPr>
              <a:t>they </a:t>
            </a:r>
            <a:r>
              <a:rPr sz="2400" spc="-10" dirty="0">
                <a:latin typeface="Calibri"/>
                <a:cs typeface="Calibri"/>
              </a:rPr>
              <a:t>are </a:t>
            </a:r>
            <a:r>
              <a:rPr sz="2400" spc="-5" dirty="0">
                <a:latin typeface="Calibri"/>
                <a:cs typeface="Calibri"/>
              </a:rPr>
              <a:t> </a:t>
            </a:r>
            <a:r>
              <a:rPr sz="2400" dirty="0">
                <a:latin typeface="Calibri"/>
                <a:cs typeface="Calibri"/>
              </a:rPr>
              <a:t>shopping.	</a:t>
            </a:r>
            <a:r>
              <a:rPr sz="2400" spc="-50" dirty="0">
                <a:latin typeface="Calibri"/>
                <a:cs typeface="Calibri"/>
              </a:rPr>
              <a:t>We</a:t>
            </a:r>
            <a:r>
              <a:rPr sz="2400" spc="-10" dirty="0">
                <a:latin typeface="Calibri"/>
                <a:cs typeface="Calibri"/>
              </a:rPr>
              <a:t> </a:t>
            </a:r>
            <a:r>
              <a:rPr sz="2400" dirty="0">
                <a:latin typeface="Calibri"/>
                <a:cs typeface="Calibri"/>
              </a:rPr>
              <a:t>use</a:t>
            </a:r>
            <a:r>
              <a:rPr sz="2400" spc="5" dirty="0">
                <a:latin typeface="Calibri"/>
                <a:cs typeface="Calibri"/>
              </a:rPr>
              <a:t> </a:t>
            </a:r>
            <a:r>
              <a:rPr sz="2400" dirty="0">
                <a:latin typeface="Calibri"/>
                <a:cs typeface="Calibri"/>
              </a:rPr>
              <a:t>the</a:t>
            </a:r>
            <a:r>
              <a:rPr sz="2400" spc="-35" dirty="0">
                <a:latin typeface="Calibri"/>
                <a:cs typeface="Calibri"/>
              </a:rPr>
              <a:t> </a:t>
            </a:r>
            <a:r>
              <a:rPr sz="2400" dirty="0">
                <a:latin typeface="Calibri"/>
                <a:cs typeface="Calibri"/>
              </a:rPr>
              <a:t>pie</a:t>
            </a:r>
            <a:r>
              <a:rPr sz="2400" spc="-10" dirty="0">
                <a:latin typeface="Calibri"/>
                <a:cs typeface="Calibri"/>
              </a:rPr>
              <a:t> </a:t>
            </a:r>
            <a:r>
              <a:rPr sz="2400" dirty="0">
                <a:latin typeface="Calibri"/>
                <a:cs typeface="Calibri"/>
              </a:rPr>
              <a:t>plot</a:t>
            </a:r>
            <a:r>
              <a:rPr sz="2400" spc="-25" dirty="0">
                <a:latin typeface="Calibri"/>
                <a:cs typeface="Calibri"/>
              </a:rPr>
              <a:t> </a:t>
            </a:r>
            <a:r>
              <a:rPr sz="2400" spc="-10" dirty="0">
                <a:latin typeface="Calibri"/>
                <a:cs typeface="Calibri"/>
              </a:rPr>
              <a:t>to</a:t>
            </a:r>
            <a:r>
              <a:rPr sz="2400" spc="-35" dirty="0">
                <a:latin typeface="Calibri"/>
                <a:cs typeface="Calibri"/>
              </a:rPr>
              <a:t> </a:t>
            </a:r>
            <a:r>
              <a:rPr sz="2400" spc="-5" dirty="0">
                <a:latin typeface="Calibri"/>
                <a:cs typeface="Calibri"/>
              </a:rPr>
              <a:t>see</a:t>
            </a:r>
            <a:r>
              <a:rPr sz="2400" spc="-15" dirty="0">
                <a:latin typeface="Calibri"/>
                <a:cs typeface="Calibri"/>
              </a:rPr>
              <a:t> </a:t>
            </a:r>
            <a:r>
              <a:rPr sz="2400" dirty="0">
                <a:latin typeface="Calibri"/>
                <a:cs typeface="Calibri"/>
              </a:rPr>
              <a:t>the</a:t>
            </a:r>
            <a:r>
              <a:rPr sz="2400" spc="-10" dirty="0">
                <a:latin typeface="Calibri"/>
                <a:cs typeface="Calibri"/>
              </a:rPr>
              <a:t> </a:t>
            </a:r>
            <a:r>
              <a:rPr sz="2400" spc="-15" dirty="0">
                <a:latin typeface="Calibri"/>
                <a:cs typeface="Calibri"/>
              </a:rPr>
              <a:t>different</a:t>
            </a:r>
            <a:r>
              <a:rPr sz="2400" spc="-55" dirty="0">
                <a:latin typeface="Calibri"/>
                <a:cs typeface="Calibri"/>
              </a:rPr>
              <a:t> </a:t>
            </a:r>
            <a:r>
              <a:rPr sz="2400" spc="-5" dirty="0">
                <a:latin typeface="Calibri"/>
                <a:cs typeface="Calibri"/>
              </a:rPr>
              <a:t>percent</a:t>
            </a:r>
            <a:r>
              <a:rPr sz="2400" spc="-30" dirty="0">
                <a:latin typeface="Calibri"/>
                <a:cs typeface="Calibri"/>
              </a:rPr>
              <a:t> </a:t>
            </a:r>
            <a:r>
              <a:rPr sz="2400" dirty="0">
                <a:latin typeface="Calibri"/>
                <a:cs typeface="Calibri"/>
              </a:rPr>
              <a:t>in</a:t>
            </a:r>
            <a:r>
              <a:rPr sz="2400" spc="-5" dirty="0">
                <a:latin typeface="Calibri"/>
                <a:cs typeface="Calibri"/>
              </a:rPr>
              <a:t> </a:t>
            </a:r>
            <a:r>
              <a:rPr sz="2400" dirty="0">
                <a:latin typeface="Calibri"/>
                <a:cs typeface="Calibri"/>
              </a:rPr>
              <a:t>the</a:t>
            </a:r>
            <a:r>
              <a:rPr sz="2400" spc="-35" dirty="0">
                <a:latin typeface="Calibri"/>
                <a:cs typeface="Calibri"/>
              </a:rPr>
              <a:t> </a:t>
            </a:r>
            <a:r>
              <a:rPr sz="2400" spc="-10" dirty="0">
                <a:latin typeface="Calibri"/>
                <a:cs typeface="Calibri"/>
              </a:rPr>
              <a:t>dataset</a:t>
            </a:r>
            <a:r>
              <a:rPr sz="2400" spc="-30" dirty="0">
                <a:latin typeface="Calibri"/>
                <a:cs typeface="Calibri"/>
              </a:rPr>
              <a:t> </a:t>
            </a:r>
            <a:r>
              <a:rPr sz="2400" dirty="0">
                <a:latin typeface="Calibri"/>
                <a:cs typeface="Calibri"/>
              </a:rPr>
              <a:t>and </a:t>
            </a:r>
            <a:r>
              <a:rPr sz="2400" spc="-525" dirty="0">
                <a:latin typeface="Calibri"/>
                <a:cs typeface="Calibri"/>
              </a:rPr>
              <a:t> </a:t>
            </a:r>
            <a:r>
              <a:rPr sz="2400" spc="-5" dirty="0">
                <a:latin typeface="Calibri"/>
                <a:cs typeface="Calibri"/>
              </a:rPr>
              <a:t>determine which </a:t>
            </a:r>
            <a:r>
              <a:rPr sz="2400" spc="-15" dirty="0">
                <a:latin typeface="Calibri"/>
                <a:cs typeface="Calibri"/>
              </a:rPr>
              <a:t>category </a:t>
            </a:r>
            <a:r>
              <a:rPr sz="2400" dirty="0">
                <a:latin typeface="Calibri"/>
                <a:cs typeface="Calibri"/>
              </a:rPr>
              <a:t>has the </a:t>
            </a:r>
            <a:r>
              <a:rPr sz="2400" spc="-15" dirty="0">
                <a:latin typeface="Calibri"/>
                <a:cs typeface="Calibri"/>
              </a:rPr>
              <a:t>superiority. </a:t>
            </a:r>
            <a:r>
              <a:rPr sz="2400" spc="-50" dirty="0">
                <a:latin typeface="Calibri"/>
                <a:cs typeface="Calibri"/>
              </a:rPr>
              <a:t>We </a:t>
            </a:r>
            <a:r>
              <a:rPr sz="2400" spc="-5" dirty="0">
                <a:latin typeface="Calibri"/>
                <a:cs typeface="Calibri"/>
              </a:rPr>
              <a:t>found </a:t>
            </a:r>
            <a:r>
              <a:rPr sz="2400" dirty="0">
                <a:latin typeface="Calibri"/>
                <a:cs typeface="Calibri"/>
              </a:rPr>
              <a:t>these </a:t>
            </a:r>
            <a:r>
              <a:rPr sz="2400" spc="-5" dirty="0">
                <a:latin typeface="Calibri"/>
                <a:cs typeface="Calibri"/>
              </a:rPr>
              <a:t>conclusions </a:t>
            </a:r>
            <a:r>
              <a:rPr sz="2400" dirty="0">
                <a:latin typeface="Calibri"/>
                <a:cs typeface="Calibri"/>
              </a:rPr>
              <a:t> </a:t>
            </a:r>
            <a:r>
              <a:rPr sz="2400" spc="-10" dirty="0">
                <a:latin typeface="Calibri"/>
                <a:cs typeface="Calibri"/>
              </a:rPr>
              <a:t>after</a:t>
            </a:r>
            <a:r>
              <a:rPr sz="2400" spc="-15" dirty="0">
                <a:latin typeface="Calibri"/>
                <a:cs typeface="Calibri"/>
              </a:rPr>
              <a:t> </a:t>
            </a:r>
            <a:r>
              <a:rPr sz="2400" spc="-5" dirty="0">
                <a:latin typeface="Calibri"/>
                <a:cs typeface="Calibri"/>
              </a:rPr>
              <a:t>plotting:</a:t>
            </a:r>
            <a:endParaRPr sz="2400">
              <a:latin typeface="Calibri"/>
              <a:cs typeface="Calibri"/>
            </a:endParaRPr>
          </a:p>
          <a:p>
            <a:pPr marL="241300" indent="-228600" algn="just">
              <a:lnSpc>
                <a:spcPct val="100000"/>
              </a:lnSpc>
              <a:spcBef>
                <a:spcPts val="145"/>
              </a:spcBef>
              <a:buFont typeface="Arial MT"/>
              <a:buChar char="•"/>
              <a:tabLst>
                <a:tab pos="241300" algn="l"/>
              </a:tabLst>
            </a:pPr>
            <a:r>
              <a:rPr sz="2400" spc="-5" dirty="0">
                <a:latin typeface="Calibri"/>
                <a:cs typeface="Calibri"/>
              </a:rPr>
              <a:t>There</a:t>
            </a:r>
            <a:r>
              <a:rPr sz="2400" spc="-10" dirty="0">
                <a:latin typeface="Calibri"/>
                <a:cs typeface="Calibri"/>
              </a:rPr>
              <a:t> </a:t>
            </a:r>
            <a:r>
              <a:rPr sz="2400" dirty="0">
                <a:latin typeface="Calibri"/>
                <a:cs typeface="Calibri"/>
              </a:rPr>
              <a:t>is</a:t>
            </a:r>
            <a:r>
              <a:rPr sz="2400" spc="-15" dirty="0">
                <a:latin typeface="Calibri"/>
                <a:cs typeface="Calibri"/>
              </a:rPr>
              <a:t> </a:t>
            </a:r>
            <a:r>
              <a:rPr sz="2400" dirty="0">
                <a:latin typeface="Calibri"/>
                <a:cs typeface="Calibri"/>
              </a:rPr>
              <a:t>double</a:t>
            </a:r>
            <a:r>
              <a:rPr sz="2400" spc="-35" dirty="0">
                <a:latin typeface="Calibri"/>
                <a:cs typeface="Calibri"/>
              </a:rPr>
              <a:t> </a:t>
            </a:r>
            <a:r>
              <a:rPr sz="2400" dirty="0">
                <a:latin typeface="Calibri"/>
                <a:cs typeface="Calibri"/>
              </a:rPr>
              <a:t>the</a:t>
            </a:r>
            <a:r>
              <a:rPr sz="2400" spc="-35" dirty="0">
                <a:latin typeface="Calibri"/>
                <a:cs typeface="Calibri"/>
              </a:rPr>
              <a:t> </a:t>
            </a:r>
            <a:r>
              <a:rPr sz="2400" dirty="0">
                <a:latin typeface="Calibri"/>
                <a:cs typeface="Calibri"/>
              </a:rPr>
              <a:t>number</a:t>
            </a:r>
            <a:r>
              <a:rPr sz="2400" spc="-30" dirty="0">
                <a:latin typeface="Calibri"/>
                <a:cs typeface="Calibri"/>
              </a:rPr>
              <a:t> </a:t>
            </a:r>
            <a:r>
              <a:rPr sz="2400" spc="-5" dirty="0">
                <a:latin typeface="Calibri"/>
                <a:cs typeface="Calibri"/>
              </a:rPr>
              <a:t>of</a:t>
            </a:r>
            <a:r>
              <a:rPr sz="2400" dirty="0">
                <a:latin typeface="Calibri"/>
                <a:cs typeface="Calibri"/>
              </a:rPr>
              <a:t> </a:t>
            </a:r>
            <a:r>
              <a:rPr sz="2400" spc="-10" dirty="0">
                <a:latin typeface="Calibri"/>
                <a:cs typeface="Calibri"/>
              </a:rPr>
              <a:t>women</a:t>
            </a:r>
            <a:r>
              <a:rPr sz="2400" spc="-25" dirty="0">
                <a:latin typeface="Calibri"/>
                <a:cs typeface="Calibri"/>
              </a:rPr>
              <a:t> </a:t>
            </a:r>
            <a:r>
              <a:rPr sz="2400" dirty="0">
                <a:latin typeface="Calibri"/>
                <a:cs typeface="Calibri"/>
              </a:rPr>
              <a:t>than</a:t>
            </a:r>
            <a:r>
              <a:rPr sz="2400" spc="-30" dirty="0">
                <a:latin typeface="Calibri"/>
                <a:cs typeface="Calibri"/>
              </a:rPr>
              <a:t> </a:t>
            </a:r>
            <a:r>
              <a:rPr sz="2400" dirty="0">
                <a:latin typeface="Calibri"/>
                <a:cs typeface="Calibri"/>
              </a:rPr>
              <a:t>men </a:t>
            </a:r>
            <a:r>
              <a:rPr sz="2400" spc="-5" dirty="0">
                <a:latin typeface="Calibri"/>
                <a:cs typeface="Calibri"/>
              </a:rPr>
              <a:t>who </a:t>
            </a:r>
            <a:r>
              <a:rPr sz="2400" spc="-20" dirty="0">
                <a:latin typeface="Calibri"/>
                <a:cs typeface="Calibri"/>
              </a:rPr>
              <a:t>have</a:t>
            </a:r>
            <a:r>
              <a:rPr sz="2400" spc="-10" dirty="0">
                <a:latin typeface="Calibri"/>
                <a:cs typeface="Calibri"/>
              </a:rPr>
              <a:t> </a:t>
            </a:r>
            <a:r>
              <a:rPr sz="2400" spc="-20" dirty="0">
                <a:latin typeface="Calibri"/>
                <a:cs typeface="Calibri"/>
              </a:rPr>
              <a:t>taken</a:t>
            </a:r>
            <a:r>
              <a:rPr sz="2400" spc="-25" dirty="0">
                <a:latin typeface="Calibri"/>
                <a:cs typeface="Calibri"/>
              </a:rPr>
              <a:t> </a:t>
            </a:r>
            <a:r>
              <a:rPr sz="2400" dirty="0">
                <a:latin typeface="Calibri"/>
                <a:cs typeface="Calibri"/>
              </a:rPr>
              <a:t>this</a:t>
            </a:r>
            <a:r>
              <a:rPr sz="2400" spc="-15" dirty="0">
                <a:latin typeface="Calibri"/>
                <a:cs typeface="Calibri"/>
              </a:rPr>
              <a:t> </a:t>
            </a:r>
            <a:r>
              <a:rPr sz="2400" spc="-30" dirty="0">
                <a:latin typeface="Calibri"/>
                <a:cs typeface="Calibri"/>
              </a:rPr>
              <a:t>survey.</a:t>
            </a:r>
            <a:endParaRPr sz="2400">
              <a:latin typeface="Calibri"/>
              <a:cs typeface="Calibri"/>
            </a:endParaRPr>
          </a:p>
          <a:p>
            <a:pPr marL="241300" indent="-228600" algn="just">
              <a:lnSpc>
                <a:spcPts val="2450"/>
              </a:lnSpc>
              <a:spcBef>
                <a:spcPts val="120"/>
              </a:spcBef>
              <a:buFont typeface="Arial MT"/>
              <a:buChar char="•"/>
              <a:tabLst>
                <a:tab pos="241300" algn="l"/>
              </a:tabLst>
            </a:pPr>
            <a:r>
              <a:rPr sz="2400" spc="-5" dirty="0">
                <a:latin typeface="Calibri"/>
                <a:cs typeface="Calibri"/>
              </a:rPr>
              <a:t>Most</a:t>
            </a:r>
            <a:r>
              <a:rPr sz="2400" spc="-25" dirty="0">
                <a:latin typeface="Calibri"/>
                <a:cs typeface="Calibri"/>
              </a:rPr>
              <a:t> </a:t>
            </a:r>
            <a:r>
              <a:rPr sz="2400" spc="-5" dirty="0">
                <a:latin typeface="Calibri"/>
                <a:cs typeface="Calibri"/>
              </a:rPr>
              <a:t>of</a:t>
            </a:r>
            <a:r>
              <a:rPr sz="2400" spc="-20" dirty="0">
                <a:latin typeface="Calibri"/>
                <a:cs typeface="Calibri"/>
              </a:rPr>
              <a:t> </a:t>
            </a:r>
            <a:r>
              <a:rPr sz="2400" dirty="0">
                <a:latin typeface="Calibri"/>
                <a:cs typeface="Calibri"/>
              </a:rPr>
              <a:t>the people</a:t>
            </a:r>
            <a:r>
              <a:rPr sz="2400" spc="-30" dirty="0">
                <a:latin typeface="Calibri"/>
                <a:cs typeface="Calibri"/>
              </a:rPr>
              <a:t> </a:t>
            </a:r>
            <a:r>
              <a:rPr sz="2400" spc="-10" dirty="0">
                <a:latin typeface="Calibri"/>
                <a:cs typeface="Calibri"/>
              </a:rPr>
              <a:t>are</a:t>
            </a:r>
            <a:r>
              <a:rPr sz="2400" dirty="0">
                <a:latin typeface="Calibri"/>
                <a:cs typeface="Calibri"/>
              </a:rPr>
              <a:t> in</a:t>
            </a:r>
            <a:r>
              <a:rPr sz="2400" spc="-5" dirty="0">
                <a:latin typeface="Calibri"/>
                <a:cs typeface="Calibri"/>
              </a:rPr>
              <a:t> </a:t>
            </a:r>
            <a:r>
              <a:rPr sz="2400" dirty="0">
                <a:latin typeface="Calibri"/>
                <a:cs typeface="Calibri"/>
              </a:rPr>
              <a:t>their</a:t>
            </a:r>
            <a:r>
              <a:rPr sz="2400" spc="-30" dirty="0">
                <a:latin typeface="Calibri"/>
                <a:cs typeface="Calibri"/>
              </a:rPr>
              <a:t> </a:t>
            </a:r>
            <a:r>
              <a:rPr sz="2400" dirty="0">
                <a:latin typeface="Calibri"/>
                <a:cs typeface="Calibri"/>
              </a:rPr>
              <a:t>30's</a:t>
            </a:r>
            <a:r>
              <a:rPr sz="2400" spc="-35" dirty="0">
                <a:latin typeface="Calibri"/>
                <a:cs typeface="Calibri"/>
              </a:rPr>
              <a:t> </a:t>
            </a:r>
            <a:r>
              <a:rPr sz="2400" spc="-15" dirty="0">
                <a:latin typeface="Calibri"/>
                <a:cs typeface="Calibri"/>
              </a:rPr>
              <a:t>followed</a:t>
            </a:r>
            <a:r>
              <a:rPr sz="2400" spc="-20" dirty="0">
                <a:latin typeface="Calibri"/>
                <a:cs typeface="Calibri"/>
              </a:rPr>
              <a:t> </a:t>
            </a:r>
            <a:r>
              <a:rPr sz="2400" dirty="0">
                <a:latin typeface="Calibri"/>
                <a:cs typeface="Calibri"/>
              </a:rPr>
              <a:t>by</a:t>
            </a:r>
            <a:r>
              <a:rPr sz="2400" spc="-15" dirty="0">
                <a:latin typeface="Calibri"/>
                <a:cs typeface="Calibri"/>
              </a:rPr>
              <a:t> </a:t>
            </a:r>
            <a:r>
              <a:rPr sz="2400" dirty="0">
                <a:latin typeface="Calibri"/>
                <a:cs typeface="Calibri"/>
              </a:rPr>
              <a:t>20's,</a:t>
            </a:r>
            <a:r>
              <a:rPr sz="2400" spc="-40" dirty="0">
                <a:latin typeface="Calibri"/>
                <a:cs typeface="Calibri"/>
              </a:rPr>
              <a:t> </a:t>
            </a:r>
            <a:r>
              <a:rPr sz="2400" spc="-10" dirty="0">
                <a:latin typeface="Calibri"/>
                <a:cs typeface="Calibri"/>
              </a:rPr>
              <a:t>teenagers</a:t>
            </a:r>
            <a:r>
              <a:rPr sz="2400" spc="-15" dirty="0">
                <a:latin typeface="Calibri"/>
                <a:cs typeface="Calibri"/>
              </a:rPr>
              <a:t> </a:t>
            </a:r>
            <a:r>
              <a:rPr sz="2400" dirty="0">
                <a:latin typeface="Calibri"/>
                <a:cs typeface="Calibri"/>
              </a:rPr>
              <a:t>and</a:t>
            </a:r>
            <a:r>
              <a:rPr sz="2400" spc="-25" dirty="0">
                <a:latin typeface="Calibri"/>
                <a:cs typeface="Calibri"/>
              </a:rPr>
              <a:t> </a:t>
            </a:r>
            <a:r>
              <a:rPr sz="2400" dirty="0">
                <a:latin typeface="Calibri"/>
                <a:cs typeface="Calibri"/>
              </a:rPr>
              <a:t>senior </a:t>
            </a:r>
            <a:r>
              <a:rPr sz="2400" spc="-10" dirty="0">
                <a:latin typeface="Calibri"/>
                <a:cs typeface="Calibri"/>
              </a:rPr>
              <a:t>citizen</a:t>
            </a:r>
            <a:endParaRPr sz="2400">
              <a:latin typeface="Calibri"/>
              <a:cs typeface="Calibri"/>
            </a:endParaRPr>
          </a:p>
          <a:p>
            <a:pPr marL="241300" algn="just">
              <a:lnSpc>
                <a:spcPts val="2450"/>
              </a:lnSpc>
            </a:pPr>
            <a:r>
              <a:rPr sz="2400" spc="-10" dirty="0">
                <a:latin typeface="Calibri"/>
                <a:cs typeface="Calibri"/>
              </a:rPr>
              <a:t>are</a:t>
            </a:r>
            <a:r>
              <a:rPr sz="2400" spc="-20" dirty="0">
                <a:latin typeface="Calibri"/>
                <a:cs typeface="Calibri"/>
              </a:rPr>
              <a:t> </a:t>
            </a:r>
            <a:r>
              <a:rPr sz="2400" dirty="0">
                <a:latin typeface="Calibri"/>
                <a:cs typeface="Calibri"/>
              </a:rPr>
              <a:t>the</a:t>
            </a:r>
            <a:r>
              <a:rPr sz="2400" spc="-45" dirty="0">
                <a:latin typeface="Calibri"/>
                <a:cs typeface="Calibri"/>
              </a:rPr>
              <a:t> </a:t>
            </a:r>
            <a:r>
              <a:rPr sz="2400" spc="-5" dirty="0">
                <a:latin typeface="Calibri"/>
                <a:cs typeface="Calibri"/>
              </a:rPr>
              <a:t>least</a:t>
            </a:r>
            <a:r>
              <a:rPr sz="2400" spc="-15" dirty="0">
                <a:latin typeface="Calibri"/>
                <a:cs typeface="Calibri"/>
              </a:rPr>
              <a:t> </a:t>
            </a:r>
            <a:r>
              <a:rPr sz="2400" dirty="0">
                <a:latin typeface="Calibri"/>
                <a:cs typeface="Calibri"/>
              </a:rPr>
              <a:t>in</a:t>
            </a:r>
            <a:r>
              <a:rPr sz="2400" spc="-15" dirty="0">
                <a:latin typeface="Calibri"/>
                <a:cs typeface="Calibri"/>
              </a:rPr>
              <a:t> </a:t>
            </a:r>
            <a:r>
              <a:rPr sz="2400" spc="-35" dirty="0">
                <a:latin typeface="Calibri"/>
                <a:cs typeface="Calibri"/>
              </a:rPr>
              <a:t>number.</a:t>
            </a:r>
            <a:endParaRPr sz="2400">
              <a:latin typeface="Calibri"/>
              <a:cs typeface="Calibri"/>
            </a:endParaRPr>
          </a:p>
          <a:p>
            <a:pPr marL="241300" marR="11430" indent="-228600" algn="just">
              <a:lnSpc>
                <a:spcPct val="70100"/>
              </a:lnSpc>
              <a:spcBef>
                <a:spcPts val="1005"/>
              </a:spcBef>
              <a:buFont typeface="Arial MT"/>
              <a:buChar char="•"/>
              <a:tabLst>
                <a:tab pos="241300" algn="l"/>
              </a:tabLst>
            </a:pPr>
            <a:r>
              <a:rPr sz="2400" spc="-5" dirty="0">
                <a:latin typeface="Calibri"/>
                <a:cs typeface="Calibri"/>
              </a:rPr>
              <a:t>Most of </a:t>
            </a:r>
            <a:r>
              <a:rPr sz="2400" dirty="0">
                <a:latin typeface="Calibri"/>
                <a:cs typeface="Calibri"/>
              </a:rPr>
              <a:t>the people belong </a:t>
            </a:r>
            <a:r>
              <a:rPr sz="2400" spc="-15" dirty="0">
                <a:latin typeface="Calibri"/>
                <a:cs typeface="Calibri"/>
              </a:rPr>
              <a:t>from </a:t>
            </a:r>
            <a:r>
              <a:rPr sz="2400" spc="10" dirty="0">
                <a:latin typeface="Calibri"/>
                <a:cs typeface="Calibri"/>
              </a:rPr>
              <a:t>Delhi, </a:t>
            </a:r>
            <a:r>
              <a:rPr sz="2400" dirty="0">
                <a:latin typeface="Calibri"/>
                <a:cs typeface="Calibri"/>
              </a:rPr>
              <a:t>Noida and </a:t>
            </a:r>
            <a:r>
              <a:rPr sz="2400" spc="-10" dirty="0">
                <a:latin typeface="Calibri"/>
                <a:cs typeface="Calibri"/>
              </a:rPr>
              <a:t>Bangalore, </a:t>
            </a:r>
            <a:r>
              <a:rPr sz="2400" dirty="0">
                <a:latin typeface="Calibri"/>
                <a:cs typeface="Calibri"/>
              </a:rPr>
              <a:t>ambiguity </a:t>
            </a:r>
            <a:r>
              <a:rPr sz="2400" spc="-15" dirty="0">
                <a:latin typeface="Calibri"/>
                <a:cs typeface="Calibri"/>
              </a:rPr>
              <a:t>can </a:t>
            </a:r>
            <a:r>
              <a:rPr sz="2400" dirty="0">
                <a:latin typeface="Calibri"/>
                <a:cs typeface="Calibri"/>
              </a:rPr>
              <a:t>also </a:t>
            </a:r>
            <a:r>
              <a:rPr sz="2400" spc="5" dirty="0">
                <a:latin typeface="Calibri"/>
                <a:cs typeface="Calibri"/>
              </a:rPr>
              <a:t> </a:t>
            </a:r>
            <a:r>
              <a:rPr sz="2400" dirty="0">
                <a:latin typeface="Calibri"/>
                <a:cs typeface="Calibri"/>
              </a:rPr>
              <a:t>be</a:t>
            </a:r>
            <a:r>
              <a:rPr sz="2400" spc="-10" dirty="0">
                <a:latin typeface="Calibri"/>
                <a:cs typeface="Calibri"/>
              </a:rPr>
              <a:t> </a:t>
            </a:r>
            <a:r>
              <a:rPr sz="2400" spc="-5" dirty="0">
                <a:latin typeface="Calibri"/>
                <a:cs typeface="Calibri"/>
              </a:rPr>
              <a:t>seen</a:t>
            </a:r>
            <a:r>
              <a:rPr sz="2400" spc="-10" dirty="0">
                <a:latin typeface="Calibri"/>
                <a:cs typeface="Calibri"/>
              </a:rPr>
              <a:t> </a:t>
            </a:r>
            <a:r>
              <a:rPr sz="2400" dirty="0">
                <a:latin typeface="Calibri"/>
                <a:cs typeface="Calibri"/>
              </a:rPr>
              <a:t>as</a:t>
            </a:r>
            <a:r>
              <a:rPr sz="2400" spc="-5" dirty="0">
                <a:latin typeface="Calibri"/>
                <a:cs typeface="Calibri"/>
              </a:rPr>
              <a:t> </a:t>
            </a:r>
            <a:r>
              <a:rPr sz="2400" dirty="0">
                <a:latin typeface="Calibri"/>
                <a:cs typeface="Calibri"/>
              </a:rPr>
              <a:t>Noida</a:t>
            </a:r>
            <a:r>
              <a:rPr sz="2400" spc="-30" dirty="0">
                <a:latin typeface="Calibri"/>
                <a:cs typeface="Calibri"/>
              </a:rPr>
              <a:t> </a:t>
            </a:r>
            <a:r>
              <a:rPr sz="2400" dirty="0">
                <a:latin typeface="Calibri"/>
                <a:cs typeface="Calibri"/>
              </a:rPr>
              <a:t>has</a:t>
            </a:r>
            <a:r>
              <a:rPr sz="2400" spc="-15" dirty="0">
                <a:latin typeface="Calibri"/>
                <a:cs typeface="Calibri"/>
              </a:rPr>
              <a:t> two</a:t>
            </a:r>
            <a:r>
              <a:rPr sz="2400" spc="-10" dirty="0">
                <a:latin typeface="Calibri"/>
                <a:cs typeface="Calibri"/>
              </a:rPr>
              <a:t> categories</a:t>
            </a:r>
            <a:r>
              <a:rPr sz="2400" spc="-5" dirty="0">
                <a:latin typeface="Calibri"/>
                <a:cs typeface="Calibri"/>
              </a:rPr>
              <a:t> </a:t>
            </a:r>
            <a:r>
              <a:rPr sz="2400" dirty="0">
                <a:latin typeface="Calibri"/>
                <a:cs typeface="Calibri"/>
              </a:rPr>
              <a:t>(Noida</a:t>
            </a:r>
            <a:r>
              <a:rPr sz="2400" spc="-30" dirty="0">
                <a:latin typeface="Calibri"/>
                <a:cs typeface="Calibri"/>
              </a:rPr>
              <a:t> </a:t>
            </a:r>
            <a:r>
              <a:rPr sz="2400" dirty="0">
                <a:latin typeface="Calibri"/>
                <a:cs typeface="Calibri"/>
              </a:rPr>
              <a:t>and</a:t>
            </a:r>
            <a:r>
              <a:rPr sz="2400" spc="-10" dirty="0">
                <a:latin typeface="Calibri"/>
                <a:cs typeface="Calibri"/>
              </a:rPr>
              <a:t> Greater</a:t>
            </a:r>
            <a:r>
              <a:rPr sz="2400" spc="-35" dirty="0">
                <a:latin typeface="Calibri"/>
                <a:cs typeface="Calibri"/>
              </a:rPr>
              <a:t> </a:t>
            </a:r>
            <a:r>
              <a:rPr sz="2400" dirty="0">
                <a:latin typeface="Calibri"/>
                <a:cs typeface="Calibri"/>
              </a:rPr>
              <a:t>Noida)</a:t>
            </a:r>
            <a:r>
              <a:rPr sz="2400" spc="-50" dirty="0">
                <a:latin typeface="Calibri"/>
                <a:cs typeface="Calibri"/>
              </a:rPr>
              <a:t> </a:t>
            </a:r>
            <a:r>
              <a:rPr sz="2400" spc="-5" dirty="0">
                <a:latin typeface="Calibri"/>
                <a:cs typeface="Calibri"/>
              </a:rPr>
              <a:t>which</a:t>
            </a:r>
            <a:r>
              <a:rPr sz="2400" spc="-10" dirty="0">
                <a:latin typeface="Calibri"/>
                <a:cs typeface="Calibri"/>
              </a:rPr>
              <a:t> </a:t>
            </a:r>
            <a:r>
              <a:rPr sz="2400" dirty="0">
                <a:latin typeface="Calibri"/>
                <a:cs typeface="Calibri"/>
              </a:rPr>
              <a:t>need</a:t>
            </a:r>
            <a:r>
              <a:rPr sz="2400" spc="-10" dirty="0">
                <a:latin typeface="Calibri"/>
                <a:cs typeface="Calibri"/>
              </a:rPr>
              <a:t> to</a:t>
            </a:r>
            <a:r>
              <a:rPr sz="2400" spc="-35" dirty="0">
                <a:latin typeface="Calibri"/>
                <a:cs typeface="Calibri"/>
              </a:rPr>
              <a:t> </a:t>
            </a:r>
            <a:r>
              <a:rPr sz="2400">
                <a:latin typeface="Calibri"/>
                <a:cs typeface="Calibri"/>
              </a:rPr>
              <a:t>be </a:t>
            </a:r>
            <a:r>
              <a:rPr sz="2400" spc="-525">
                <a:latin typeface="Calibri"/>
                <a:cs typeface="Calibri"/>
              </a:rPr>
              <a:t> </a:t>
            </a:r>
            <a:r>
              <a:rPr sz="2400" smtClean="0">
                <a:latin typeface="Calibri"/>
                <a:cs typeface="Calibri"/>
              </a:rPr>
              <a:t>handled</a:t>
            </a:r>
            <a:r>
              <a:rPr lang="en-US" sz="2400" dirty="0" smtClean="0">
                <a:latin typeface="Calibri"/>
                <a:cs typeface="Calibri"/>
              </a:rPr>
              <a:t>.</a:t>
            </a:r>
            <a:endParaRPr sz="2400">
              <a:latin typeface="Calibri"/>
              <a:cs typeface="Calibri"/>
            </a:endParaRPr>
          </a:p>
          <a:p>
            <a:pPr marL="241300" indent="-228600" algn="just">
              <a:lnSpc>
                <a:spcPct val="100000"/>
              </a:lnSpc>
              <a:spcBef>
                <a:spcPts val="145"/>
              </a:spcBef>
              <a:buFont typeface="Arial MT"/>
              <a:buChar char="•"/>
              <a:tabLst>
                <a:tab pos="241300" algn="l"/>
              </a:tabLst>
            </a:pPr>
            <a:r>
              <a:rPr sz="2400" spc="-5" dirty="0">
                <a:latin typeface="Calibri"/>
                <a:cs typeface="Calibri"/>
              </a:rPr>
              <a:t>Most</a:t>
            </a:r>
            <a:r>
              <a:rPr sz="2400" spc="-30" dirty="0">
                <a:latin typeface="Calibri"/>
                <a:cs typeface="Calibri"/>
              </a:rPr>
              <a:t> </a:t>
            </a:r>
            <a:r>
              <a:rPr sz="2400" spc="-5" dirty="0">
                <a:latin typeface="Calibri"/>
                <a:cs typeface="Calibri"/>
              </a:rPr>
              <a:t>of</a:t>
            </a:r>
            <a:r>
              <a:rPr sz="2400" spc="-20" dirty="0">
                <a:latin typeface="Calibri"/>
                <a:cs typeface="Calibri"/>
              </a:rPr>
              <a:t> </a:t>
            </a:r>
            <a:r>
              <a:rPr sz="2400" dirty="0">
                <a:latin typeface="Calibri"/>
                <a:cs typeface="Calibri"/>
              </a:rPr>
              <a:t>the</a:t>
            </a:r>
            <a:r>
              <a:rPr sz="2400" spc="-5" dirty="0">
                <a:latin typeface="Calibri"/>
                <a:cs typeface="Calibri"/>
              </a:rPr>
              <a:t> </a:t>
            </a:r>
            <a:r>
              <a:rPr sz="2400" dirty="0">
                <a:latin typeface="Calibri"/>
                <a:cs typeface="Calibri"/>
              </a:rPr>
              <a:t>people</a:t>
            </a:r>
            <a:r>
              <a:rPr sz="2400" spc="-30" dirty="0">
                <a:latin typeface="Calibri"/>
                <a:cs typeface="Calibri"/>
              </a:rPr>
              <a:t> </a:t>
            </a:r>
            <a:r>
              <a:rPr sz="2400" dirty="0">
                <a:latin typeface="Calibri"/>
                <a:cs typeface="Calibri"/>
              </a:rPr>
              <a:t>shopping</a:t>
            </a:r>
            <a:r>
              <a:rPr sz="2400" spc="-60" dirty="0">
                <a:latin typeface="Calibri"/>
                <a:cs typeface="Calibri"/>
              </a:rPr>
              <a:t> </a:t>
            </a:r>
            <a:r>
              <a:rPr sz="2400" dirty="0">
                <a:latin typeface="Calibri"/>
                <a:cs typeface="Calibri"/>
              </a:rPr>
              <a:t>online</a:t>
            </a:r>
            <a:r>
              <a:rPr sz="2400" spc="-35" dirty="0">
                <a:latin typeface="Calibri"/>
                <a:cs typeface="Calibri"/>
              </a:rPr>
              <a:t> </a:t>
            </a:r>
            <a:r>
              <a:rPr sz="2400" spc="-20" dirty="0">
                <a:latin typeface="Calibri"/>
                <a:cs typeface="Calibri"/>
              </a:rPr>
              <a:t>have</a:t>
            </a:r>
            <a:r>
              <a:rPr sz="2400" spc="15" dirty="0">
                <a:latin typeface="Calibri"/>
                <a:cs typeface="Calibri"/>
              </a:rPr>
              <a:t> </a:t>
            </a:r>
            <a:r>
              <a:rPr sz="2400" dirty="0">
                <a:latin typeface="Calibri"/>
                <a:cs typeface="Calibri"/>
              </a:rPr>
              <a:t>been</a:t>
            </a:r>
            <a:r>
              <a:rPr sz="2400" spc="-25" dirty="0">
                <a:latin typeface="Calibri"/>
                <a:cs typeface="Calibri"/>
              </a:rPr>
              <a:t> </a:t>
            </a:r>
            <a:r>
              <a:rPr sz="2400" dirty="0">
                <a:latin typeface="Calibri"/>
                <a:cs typeface="Calibri"/>
              </a:rPr>
              <a:t>shopping</a:t>
            </a:r>
            <a:r>
              <a:rPr sz="2400" spc="-35" dirty="0">
                <a:latin typeface="Calibri"/>
                <a:cs typeface="Calibri"/>
              </a:rPr>
              <a:t> </a:t>
            </a:r>
            <a:r>
              <a:rPr sz="2400" spc="-15" dirty="0">
                <a:latin typeface="Calibri"/>
                <a:cs typeface="Calibri"/>
              </a:rPr>
              <a:t>from</a:t>
            </a:r>
            <a:r>
              <a:rPr sz="2400" spc="-30" dirty="0">
                <a:latin typeface="Calibri"/>
                <a:cs typeface="Calibri"/>
              </a:rPr>
              <a:t> </a:t>
            </a:r>
            <a:r>
              <a:rPr sz="2400" dirty="0">
                <a:latin typeface="Calibri"/>
                <a:cs typeface="Calibri"/>
              </a:rPr>
              <a:t>a</a:t>
            </a:r>
            <a:r>
              <a:rPr sz="2400" spc="5" dirty="0">
                <a:latin typeface="Calibri"/>
                <a:cs typeface="Calibri"/>
              </a:rPr>
              <a:t> </a:t>
            </a:r>
            <a:r>
              <a:rPr sz="2400" dirty="0">
                <a:latin typeface="Calibri"/>
                <a:cs typeface="Calibri"/>
              </a:rPr>
              <a:t>long</a:t>
            </a:r>
            <a:r>
              <a:rPr sz="2400" spc="-35" dirty="0">
                <a:latin typeface="Calibri"/>
                <a:cs typeface="Calibri"/>
              </a:rPr>
              <a:t> </a:t>
            </a:r>
            <a:r>
              <a:rPr sz="2400" dirty="0">
                <a:latin typeface="Calibri"/>
                <a:cs typeface="Calibri"/>
              </a:rPr>
              <a:t>time.</a:t>
            </a:r>
            <a:endParaRPr sz="2400">
              <a:latin typeface="Calibri"/>
              <a:cs typeface="Calibri"/>
            </a:endParaRPr>
          </a:p>
          <a:p>
            <a:pPr marL="241300" indent="-228600" algn="just">
              <a:lnSpc>
                <a:spcPts val="2450"/>
              </a:lnSpc>
              <a:spcBef>
                <a:spcPts val="125"/>
              </a:spcBef>
              <a:buFont typeface="Arial MT"/>
              <a:buChar char="•"/>
              <a:tabLst>
                <a:tab pos="241300" algn="l"/>
              </a:tabLst>
            </a:pPr>
            <a:r>
              <a:rPr sz="2400" dirty="0">
                <a:latin typeface="Calibri"/>
                <a:cs typeface="Calibri"/>
              </a:rPr>
              <a:t>Majority</a:t>
            </a:r>
            <a:r>
              <a:rPr sz="2400" spc="-40" dirty="0">
                <a:latin typeface="Calibri"/>
                <a:cs typeface="Calibri"/>
              </a:rPr>
              <a:t> </a:t>
            </a:r>
            <a:r>
              <a:rPr sz="2400" spc="-5" dirty="0">
                <a:latin typeface="Calibri"/>
                <a:cs typeface="Calibri"/>
              </a:rPr>
              <a:t>of</a:t>
            </a:r>
            <a:r>
              <a:rPr sz="2400" spc="-20" dirty="0">
                <a:latin typeface="Calibri"/>
                <a:cs typeface="Calibri"/>
              </a:rPr>
              <a:t> </a:t>
            </a:r>
            <a:r>
              <a:rPr sz="2400" dirty="0">
                <a:latin typeface="Calibri"/>
                <a:cs typeface="Calibri"/>
              </a:rPr>
              <a:t>people</a:t>
            </a:r>
            <a:r>
              <a:rPr sz="2400" spc="-5" dirty="0">
                <a:latin typeface="Calibri"/>
                <a:cs typeface="Calibri"/>
              </a:rPr>
              <a:t> shop</a:t>
            </a:r>
            <a:r>
              <a:rPr sz="2400" spc="-20" dirty="0">
                <a:latin typeface="Calibri"/>
                <a:cs typeface="Calibri"/>
              </a:rPr>
              <a:t> </a:t>
            </a:r>
            <a:r>
              <a:rPr sz="2400" dirty="0">
                <a:latin typeface="Calibri"/>
                <a:cs typeface="Calibri"/>
              </a:rPr>
              <a:t>online</a:t>
            </a:r>
            <a:r>
              <a:rPr sz="2400" spc="-30" dirty="0">
                <a:latin typeface="Calibri"/>
                <a:cs typeface="Calibri"/>
              </a:rPr>
              <a:t> </a:t>
            </a:r>
            <a:r>
              <a:rPr sz="2400" dirty="0">
                <a:latin typeface="Calibri"/>
                <a:cs typeface="Calibri"/>
              </a:rPr>
              <a:t>10</a:t>
            </a:r>
            <a:r>
              <a:rPr sz="2400" spc="-25" dirty="0">
                <a:latin typeface="Calibri"/>
                <a:cs typeface="Calibri"/>
              </a:rPr>
              <a:t> </a:t>
            </a:r>
            <a:r>
              <a:rPr sz="2400" dirty="0">
                <a:latin typeface="Calibri"/>
                <a:cs typeface="Calibri"/>
              </a:rPr>
              <a:t>times</a:t>
            </a:r>
            <a:r>
              <a:rPr sz="2400" spc="-10" dirty="0">
                <a:latin typeface="Calibri"/>
                <a:cs typeface="Calibri"/>
              </a:rPr>
              <a:t> </a:t>
            </a:r>
            <a:r>
              <a:rPr sz="2400" dirty="0">
                <a:latin typeface="Calibri"/>
                <a:cs typeface="Calibri"/>
              </a:rPr>
              <a:t>a</a:t>
            </a:r>
            <a:r>
              <a:rPr sz="2400" spc="-5" dirty="0">
                <a:latin typeface="Calibri"/>
                <a:cs typeface="Calibri"/>
              </a:rPr>
              <a:t> </a:t>
            </a:r>
            <a:r>
              <a:rPr sz="2400" spc="-50" dirty="0">
                <a:latin typeface="Calibri"/>
                <a:cs typeface="Calibri"/>
              </a:rPr>
              <a:t>year,</a:t>
            </a:r>
            <a:r>
              <a:rPr sz="2400" spc="35" dirty="0">
                <a:latin typeface="Calibri"/>
                <a:cs typeface="Calibri"/>
              </a:rPr>
              <a:t> </a:t>
            </a:r>
            <a:r>
              <a:rPr sz="2400" dirty="0">
                <a:latin typeface="Calibri"/>
                <a:cs typeface="Calibri"/>
              </a:rPr>
              <a:t>ambiguity</a:t>
            </a:r>
            <a:r>
              <a:rPr sz="2400" spc="-65" dirty="0">
                <a:latin typeface="Calibri"/>
                <a:cs typeface="Calibri"/>
              </a:rPr>
              <a:t> </a:t>
            </a:r>
            <a:r>
              <a:rPr sz="2400" spc="-15" dirty="0">
                <a:latin typeface="Calibri"/>
                <a:cs typeface="Calibri"/>
              </a:rPr>
              <a:t>can</a:t>
            </a:r>
            <a:r>
              <a:rPr sz="2400" spc="20" dirty="0">
                <a:latin typeface="Calibri"/>
                <a:cs typeface="Calibri"/>
              </a:rPr>
              <a:t> </a:t>
            </a:r>
            <a:r>
              <a:rPr sz="2400" dirty="0">
                <a:latin typeface="Calibri"/>
                <a:cs typeface="Calibri"/>
              </a:rPr>
              <a:t>also</a:t>
            </a:r>
            <a:r>
              <a:rPr sz="2400" spc="-35" dirty="0">
                <a:latin typeface="Calibri"/>
                <a:cs typeface="Calibri"/>
              </a:rPr>
              <a:t> </a:t>
            </a:r>
            <a:r>
              <a:rPr sz="2400" dirty="0">
                <a:latin typeface="Calibri"/>
                <a:cs typeface="Calibri"/>
              </a:rPr>
              <a:t>be</a:t>
            </a:r>
            <a:r>
              <a:rPr sz="2400" spc="-5" dirty="0">
                <a:latin typeface="Calibri"/>
                <a:cs typeface="Calibri"/>
              </a:rPr>
              <a:t> seen</a:t>
            </a:r>
            <a:r>
              <a:rPr sz="2400" spc="20" dirty="0">
                <a:latin typeface="Calibri"/>
                <a:cs typeface="Calibri"/>
              </a:rPr>
              <a:t> </a:t>
            </a:r>
            <a:r>
              <a:rPr sz="2400" spc="-20" dirty="0">
                <a:latin typeface="Calibri"/>
                <a:cs typeface="Calibri"/>
              </a:rPr>
              <a:t>for</a:t>
            </a:r>
            <a:endParaRPr sz="2400">
              <a:latin typeface="Calibri"/>
              <a:cs typeface="Calibri"/>
            </a:endParaRPr>
          </a:p>
          <a:p>
            <a:pPr marL="241300" algn="just">
              <a:lnSpc>
                <a:spcPts val="2450"/>
              </a:lnSpc>
            </a:pPr>
            <a:r>
              <a:rPr sz="2400" spc="-15" dirty="0">
                <a:latin typeface="Calibri"/>
                <a:cs typeface="Calibri"/>
              </a:rPr>
              <a:t>range </a:t>
            </a:r>
            <a:r>
              <a:rPr sz="2400" dirty="0">
                <a:latin typeface="Calibri"/>
                <a:cs typeface="Calibri"/>
              </a:rPr>
              <a:t>42</a:t>
            </a:r>
            <a:r>
              <a:rPr sz="2400" spc="-30" dirty="0">
                <a:latin typeface="Calibri"/>
                <a:cs typeface="Calibri"/>
              </a:rPr>
              <a:t> </a:t>
            </a:r>
            <a:r>
              <a:rPr sz="2400" dirty="0">
                <a:latin typeface="Calibri"/>
                <a:cs typeface="Calibri"/>
              </a:rPr>
              <a:t>times</a:t>
            </a:r>
            <a:r>
              <a:rPr sz="2400" spc="-15" dirty="0">
                <a:latin typeface="Calibri"/>
                <a:cs typeface="Calibri"/>
              </a:rPr>
              <a:t> </a:t>
            </a:r>
            <a:r>
              <a:rPr sz="2400" dirty="0">
                <a:latin typeface="Calibri"/>
                <a:cs typeface="Calibri"/>
              </a:rPr>
              <a:t>and</a:t>
            </a:r>
            <a:r>
              <a:rPr sz="2400" spc="-30" dirty="0">
                <a:latin typeface="Calibri"/>
                <a:cs typeface="Calibri"/>
              </a:rPr>
              <a:t> </a:t>
            </a:r>
            <a:r>
              <a:rPr sz="2400" spc="-5" dirty="0">
                <a:latin typeface="Calibri"/>
                <a:cs typeface="Calibri"/>
              </a:rPr>
              <a:t>above</a:t>
            </a:r>
            <a:r>
              <a:rPr sz="2400" spc="-10" dirty="0">
                <a:latin typeface="Calibri"/>
                <a:cs typeface="Calibri"/>
              </a:rPr>
              <a:t> </a:t>
            </a:r>
            <a:r>
              <a:rPr sz="2400" spc="-5" dirty="0">
                <a:latin typeface="Calibri"/>
                <a:cs typeface="Calibri"/>
              </a:rPr>
              <a:t>which</a:t>
            </a:r>
            <a:r>
              <a:rPr sz="2400" spc="-15" dirty="0">
                <a:latin typeface="Calibri"/>
                <a:cs typeface="Calibri"/>
              </a:rPr>
              <a:t> </a:t>
            </a:r>
            <a:r>
              <a:rPr sz="2400" dirty="0">
                <a:latin typeface="Calibri"/>
                <a:cs typeface="Calibri"/>
              </a:rPr>
              <a:t>needs</a:t>
            </a:r>
            <a:r>
              <a:rPr sz="2400" spc="-45" dirty="0">
                <a:latin typeface="Calibri"/>
                <a:cs typeface="Calibri"/>
              </a:rPr>
              <a:t> </a:t>
            </a:r>
            <a:r>
              <a:rPr sz="2400" spc="-10" dirty="0">
                <a:latin typeface="Calibri"/>
                <a:cs typeface="Calibri"/>
              </a:rPr>
              <a:t>to</a:t>
            </a:r>
            <a:r>
              <a:rPr sz="2400" spc="-15" dirty="0">
                <a:latin typeface="Calibri"/>
                <a:cs typeface="Calibri"/>
              </a:rPr>
              <a:t> </a:t>
            </a:r>
            <a:r>
              <a:rPr sz="2400">
                <a:latin typeface="Calibri"/>
                <a:cs typeface="Calibri"/>
              </a:rPr>
              <a:t>be</a:t>
            </a:r>
            <a:r>
              <a:rPr sz="2400" spc="-10">
                <a:latin typeface="Calibri"/>
                <a:cs typeface="Calibri"/>
              </a:rPr>
              <a:t> </a:t>
            </a:r>
            <a:r>
              <a:rPr sz="2400" smtClean="0">
                <a:latin typeface="Calibri"/>
                <a:cs typeface="Calibri"/>
              </a:rPr>
              <a:t>handled</a:t>
            </a:r>
            <a:r>
              <a:rPr lang="en-US" sz="2400" dirty="0" smtClean="0">
                <a:latin typeface="Calibri"/>
                <a:cs typeface="Calibri"/>
              </a:rPr>
              <a:t>.</a:t>
            </a:r>
            <a:endParaRPr sz="240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object 3"/>
          <p:cNvPicPr/>
          <p:nvPr/>
        </p:nvPicPr>
        <p:blipFill>
          <a:blip r:embed="rId3" cstate="print"/>
          <a:stretch>
            <a:fillRect/>
          </a:stretch>
        </p:blipFill>
        <p:spPr>
          <a:xfrm>
            <a:off x="304800" y="0"/>
            <a:ext cx="4221480" cy="3791712"/>
          </a:xfrm>
          <a:prstGeom prst="rect">
            <a:avLst/>
          </a:prstGeom>
        </p:spPr>
      </p:pic>
      <p:grpSp>
        <p:nvGrpSpPr>
          <p:cNvPr id="4" name="object 4"/>
          <p:cNvGrpSpPr/>
          <p:nvPr/>
        </p:nvGrpSpPr>
        <p:grpSpPr>
          <a:xfrm>
            <a:off x="2660904" y="0"/>
            <a:ext cx="7480300" cy="6858000"/>
            <a:chOff x="2660904" y="0"/>
            <a:chExt cx="7480300" cy="6858000"/>
          </a:xfrm>
        </p:grpSpPr>
        <p:pic>
          <p:nvPicPr>
            <p:cNvPr id="5" name="object 5"/>
            <p:cNvPicPr/>
            <p:nvPr/>
          </p:nvPicPr>
          <p:blipFill>
            <a:blip r:embed="rId4" cstate="print"/>
            <a:stretch>
              <a:fillRect/>
            </a:stretch>
          </p:blipFill>
          <p:spPr>
            <a:xfrm>
              <a:off x="5245608" y="0"/>
              <a:ext cx="4895088" cy="3791712"/>
            </a:xfrm>
            <a:prstGeom prst="rect">
              <a:avLst/>
            </a:prstGeom>
          </p:spPr>
        </p:pic>
        <p:pic>
          <p:nvPicPr>
            <p:cNvPr id="6" name="object 6"/>
            <p:cNvPicPr/>
            <p:nvPr/>
          </p:nvPicPr>
          <p:blipFill>
            <a:blip r:embed="rId5" cstate="print"/>
            <a:stretch>
              <a:fillRect/>
            </a:stretch>
          </p:blipFill>
          <p:spPr>
            <a:xfrm>
              <a:off x="2660904" y="2895599"/>
              <a:ext cx="5013960" cy="3962397"/>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723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object 3"/>
          <p:cNvSpPr txBox="1">
            <a:spLocks noGrp="1"/>
          </p:cNvSpPr>
          <p:nvPr>
            <p:ph type="title"/>
          </p:nvPr>
        </p:nvSpPr>
        <p:spPr>
          <a:xfrm>
            <a:off x="917244" y="474040"/>
            <a:ext cx="10336530" cy="1847044"/>
          </a:xfrm>
          <a:prstGeom prst="rect">
            <a:avLst/>
          </a:prstGeom>
        </p:spPr>
        <p:txBody>
          <a:bodyPr vert="horz" wrap="square" lIns="0" tIns="53975" rIns="0" bIns="0" rtlCol="0">
            <a:spAutoFit/>
          </a:bodyPr>
          <a:lstStyle/>
          <a:p>
            <a:pPr marL="12700" marR="5080" algn="just">
              <a:lnSpc>
                <a:spcPct val="90600"/>
              </a:lnSpc>
              <a:spcBef>
                <a:spcPts val="425"/>
              </a:spcBef>
              <a:tabLst>
                <a:tab pos="606425" algn="l"/>
              </a:tabLst>
            </a:pPr>
            <a:r>
              <a:rPr lang="en-US" sz="2800" spc="-5" dirty="0" smtClean="0"/>
              <a:t/>
            </a:r>
            <a:br>
              <a:rPr lang="en-US" sz="2800" spc="-5" dirty="0" smtClean="0"/>
            </a:br>
            <a:r>
              <a:rPr sz="2800" spc="-5" smtClean="0"/>
              <a:t>2</a:t>
            </a:r>
            <a:r>
              <a:rPr sz="2800" spc="-5" dirty="0"/>
              <a:t>.	</a:t>
            </a:r>
            <a:r>
              <a:rPr sz="2800" b="1" spc="-5" dirty="0">
                <a:uFill>
                  <a:solidFill>
                    <a:srgbClr val="000000"/>
                  </a:solidFill>
                </a:uFill>
                <a:latin typeface="Calibri"/>
                <a:cs typeface="Calibri"/>
              </a:rPr>
              <a:t>Intention </a:t>
            </a:r>
            <a:r>
              <a:rPr sz="2800" b="1" dirty="0">
                <a:uFill>
                  <a:solidFill>
                    <a:srgbClr val="000000"/>
                  </a:solidFill>
                </a:uFill>
                <a:latin typeface="Calibri"/>
                <a:cs typeface="Calibri"/>
              </a:rPr>
              <a:t>of </a:t>
            </a:r>
            <a:r>
              <a:rPr sz="2800" b="1" spc="-5" dirty="0">
                <a:uFill>
                  <a:solidFill>
                    <a:srgbClr val="000000"/>
                  </a:solidFill>
                </a:uFill>
                <a:latin typeface="Calibri"/>
                <a:cs typeface="Calibri"/>
              </a:rPr>
              <a:t>repeat </a:t>
            </a:r>
            <a:r>
              <a:rPr sz="2800" b="1" dirty="0">
                <a:uFill>
                  <a:solidFill>
                    <a:srgbClr val="000000"/>
                  </a:solidFill>
                </a:uFill>
                <a:latin typeface="Calibri"/>
                <a:cs typeface="Calibri"/>
              </a:rPr>
              <a:t>purchase</a:t>
            </a:r>
            <a:r>
              <a:rPr sz="2800" b="1" dirty="0">
                <a:latin typeface="Calibri"/>
                <a:cs typeface="Calibri"/>
              </a:rPr>
              <a:t> </a:t>
            </a:r>
            <a:r>
              <a:rPr sz="2800" spc="5" dirty="0"/>
              <a:t>– </a:t>
            </a:r>
            <a:r>
              <a:rPr sz="2400" dirty="0"/>
              <a:t>It means how much a </a:t>
            </a:r>
            <a:r>
              <a:rPr sz="2400" spc="-10" dirty="0"/>
              <a:t>person </a:t>
            </a:r>
            <a:r>
              <a:rPr sz="2400" dirty="0"/>
              <a:t>is </a:t>
            </a:r>
            <a:r>
              <a:rPr sz="2400" spc="-5" dirty="0"/>
              <a:t>intended </a:t>
            </a:r>
            <a:r>
              <a:rPr sz="2400" dirty="0"/>
              <a:t> </a:t>
            </a:r>
            <a:r>
              <a:rPr sz="2400" spc="-10" dirty="0"/>
              <a:t>to</a:t>
            </a:r>
            <a:r>
              <a:rPr sz="2400" spc="-35" dirty="0"/>
              <a:t> </a:t>
            </a:r>
            <a:r>
              <a:rPr sz="2400" spc="-5" dirty="0"/>
              <a:t>purchase</a:t>
            </a:r>
            <a:r>
              <a:rPr sz="2400" spc="-35" dirty="0"/>
              <a:t> </a:t>
            </a:r>
            <a:r>
              <a:rPr sz="2400" dirty="0"/>
              <a:t>the</a:t>
            </a:r>
            <a:r>
              <a:rPr sz="2400" spc="-10" dirty="0"/>
              <a:t> </a:t>
            </a:r>
            <a:r>
              <a:rPr sz="2400" spc="-5" dirty="0"/>
              <a:t>product</a:t>
            </a:r>
            <a:r>
              <a:rPr sz="2400" spc="-50" dirty="0"/>
              <a:t> </a:t>
            </a:r>
            <a:r>
              <a:rPr sz="2400" spc="-10" dirty="0"/>
              <a:t>again</a:t>
            </a:r>
            <a:r>
              <a:rPr sz="2400" spc="-5" dirty="0"/>
              <a:t> through</a:t>
            </a:r>
            <a:r>
              <a:rPr sz="2400" spc="-55" dirty="0"/>
              <a:t> </a:t>
            </a:r>
            <a:r>
              <a:rPr sz="2400" dirty="0"/>
              <a:t>online</a:t>
            </a:r>
            <a:r>
              <a:rPr sz="2400" spc="-35" dirty="0"/>
              <a:t> </a:t>
            </a:r>
            <a:r>
              <a:rPr sz="2400" spc="-10" dirty="0"/>
              <a:t>stores.</a:t>
            </a:r>
            <a:r>
              <a:rPr sz="2400" spc="-40" dirty="0"/>
              <a:t> </a:t>
            </a:r>
            <a:r>
              <a:rPr sz="2400" spc="-50" dirty="0"/>
              <a:t>We</a:t>
            </a:r>
            <a:r>
              <a:rPr sz="2400" spc="10" dirty="0"/>
              <a:t> </a:t>
            </a:r>
            <a:r>
              <a:rPr sz="2400" dirty="0"/>
              <a:t>use</a:t>
            </a:r>
            <a:r>
              <a:rPr sz="2400" spc="-10" dirty="0"/>
              <a:t> </a:t>
            </a:r>
            <a:r>
              <a:rPr sz="2400" dirty="0"/>
              <a:t>the</a:t>
            </a:r>
            <a:r>
              <a:rPr sz="2400" spc="-35" dirty="0"/>
              <a:t> </a:t>
            </a:r>
            <a:r>
              <a:rPr sz="2400" dirty="0"/>
              <a:t>line</a:t>
            </a:r>
            <a:r>
              <a:rPr sz="2400" spc="-5" dirty="0"/>
              <a:t> </a:t>
            </a:r>
            <a:r>
              <a:rPr sz="2400" dirty="0"/>
              <a:t>plot</a:t>
            </a:r>
            <a:r>
              <a:rPr sz="2400" spc="-20" dirty="0"/>
              <a:t> </a:t>
            </a:r>
            <a:r>
              <a:rPr sz="2400" dirty="0"/>
              <a:t>and</a:t>
            </a:r>
            <a:r>
              <a:rPr sz="2400" spc="-10" dirty="0"/>
              <a:t> </a:t>
            </a:r>
            <a:r>
              <a:rPr sz="2400" dirty="0"/>
              <a:t>violin </a:t>
            </a:r>
            <a:r>
              <a:rPr sz="2400" spc="-525" dirty="0"/>
              <a:t> </a:t>
            </a:r>
            <a:r>
              <a:rPr sz="2400" dirty="0"/>
              <a:t>plot </a:t>
            </a:r>
            <a:r>
              <a:rPr sz="2400" spc="-10" dirty="0"/>
              <a:t>to </a:t>
            </a:r>
            <a:r>
              <a:rPr sz="2400" spc="-5" dirty="0"/>
              <a:t>analyse </a:t>
            </a:r>
            <a:r>
              <a:rPr sz="2400" dirty="0"/>
              <a:t>the </a:t>
            </a:r>
            <a:r>
              <a:rPr sz="2400" spc="-15" dirty="0"/>
              <a:t>different factors </a:t>
            </a:r>
            <a:r>
              <a:rPr sz="2400" spc="-5" dirty="0"/>
              <a:t>of repeat purchase </a:t>
            </a:r>
            <a:r>
              <a:rPr sz="2400" dirty="0"/>
              <a:t>and </a:t>
            </a:r>
            <a:r>
              <a:rPr sz="2400" spc="-15" dirty="0"/>
              <a:t>got </a:t>
            </a:r>
            <a:r>
              <a:rPr sz="2400" dirty="0"/>
              <a:t>the </a:t>
            </a:r>
            <a:r>
              <a:rPr sz="2400" spc="-10" dirty="0"/>
              <a:t>following </a:t>
            </a:r>
            <a:r>
              <a:rPr sz="2400" spc="-5" dirty="0"/>
              <a:t> conclusions:</a:t>
            </a:r>
            <a:endParaRPr sz="2400">
              <a:latin typeface="Calibri"/>
              <a:cs typeface="Calibri"/>
            </a:endParaRPr>
          </a:p>
        </p:txBody>
      </p:sp>
      <p:sp>
        <p:nvSpPr>
          <p:cNvPr id="4" name="object 4"/>
          <p:cNvSpPr txBox="1"/>
          <p:nvPr/>
        </p:nvSpPr>
        <p:spPr>
          <a:xfrm>
            <a:off x="990600" y="2438400"/>
            <a:ext cx="10188575" cy="1379855"/>
          </a:xfrm>
          <a:prstGeom prst="rect">
            <a:avLst/>
          </a:prstGeom>
        </p:spPr>
        <p:txBody>
          <a:bodyPr vert="horz" wrap="square" lIns="0" tIns="48895" rIns="0" bIns="0" rtlCol="0">
            <a:spAutoFit/>
          </a:bodyPr>
          <a:lstStyle/>
          <a:p>
            <a:pPr marL="241300" marR="5080" indent="-228600" algn="just">
              <a:lnSpc>
                <a:spcPct val="90100"/>
              </a:lnSpc>
              <a:spcBef>
                <a:spcPts val="385"/>
              </a:spcBef>
              <a:buFont typeface="Arial MT"/>
              <a:buChar char="•"/>
              <a:tabLst>
                <a:tab pos="241300" algn="l"/>
              </a:tabLst>
            </a:pPr>
            <a:r>
              <a:rPr sz="2400" spc="-10" dirty="0">
                <a:latin typeface="Calibri"/>
                <a:cs typeface="Calibri"/>
              </a:rPr>
              <a:t>Heavy </a:t>
            </a:r>
            <a:r>
              <a:rPr sz="2400" spc="-5" dirty="0">
                <a:latin typeface="Calibri"/>
                <a:cs typeface="Calibri"/>
              </a:rPr>
              <a:t>shoppers who shop more </a:t>
            </a:r>
            <a:r>
              <a:rPr sz="2400" dirty="0">
                <a:latin typeface="Calibri"/>
                <a:cs typeface="Calibri"/>
              </a:rPr>
              <a:t>than 41 times a </a:t>
            </a:r>
            <a:r>
              <a:rPr sz="2400" spc="-10" dirty="0">
                <a:latin typeface="Calibri"/>
                <a:cs typeface="Calibri"/>
              </a:rPr>
              <a:t>year </a:t>
            </a:r>
            <a:r>
              <a:rPr sz="2400" spc="-5" dirty="0">
                <a:latin typeface="Calibri"/>
                <a:cs typeface="Calibri"/>
              </a:rPr>
              <a:t>shop </a:t>
            </a:r>
            <a:r>
              <a:rPr sz="2400" spc="-15" dirty="0">
                <a:latin typeface="Calibri"/>
                <a:cs typeface="Calibri"/>
              </a:rPr>
              <a:t>from </a:t>
            </a:r>
            <a:r>
              <a:rPr sz="2400" dirty="0">
                <a:latin typeface="Calibri"/>
                <a:cs typeface="Calibri"/>
              </a:rPr>
              <a:t>all the online </a:t>
            </a:r>
            <a:r>
              <a:rPr sz="2400" spc="5" dirty="0">
                <a:latin typeface="Calibri"/>
                <a:cs typeface="Calibri"/>
              </a:rPr>
              <a:t> </a:t>
            </a:r>
            <a:r>
              <a:rPr sz="2400" spc="-5" dirty="0">
                <a:latin typeface="Calibri"/>
                <a:cs typeface="Calibri"/>
              </a:rPr>
              <a:t>brands, some of </a:t>
            </a:r>
            <a:r>
              <a:rPr sz="2400" dirty="0">
                <a:latin typeface="Calibri"/>
                <a:cs typeface="Calibri"/>
              </a:rPr>
              <a:t>the people </a:t>
            </a:r>
            <a:r>
              <a:rPr sz="2400" spc="-5" dirty="0">
                <a:latin typeface="Calibri"/>
                <a:cs typeface="Calibri"/>
              </a:rPr>
              <a:t>who shop </a:t>
            </a:r>
            <a:r>
              <a:rPr sz="2400" spc="-15" dirty="0">
                <a:latin typeface="Calibri"/>
                <a:cs typeface="Calibri"/>
              </a:rPr>
              <a:t>for </a:t>
            </a:r>
            <a:r>
              <a:rPr sz="2400" spc="10" dirty="0">
                <a:latin typeface="Calibri"/>
                <a:cs typeface="Calibri"/>
              </a:rPr>
              <a:t>32-40 </a:t>
            </a:r>
            <a:r>
              <a:rPr sz="2400" spc="5" dirty="0">
                <a:latin typeface="Calibri"/>
                <a:cs typeface="Calibri"/>
              </a:rPr>
              <a:t>and </a:t>
            </a:r>
            <a:r>
              <a:rPr sz="2400" dirty="0">
                <a:latin typeface="Calibri"/>
                <a:cs typeface="Calibri"/>
              </a:rPr>
              <a:t>less </a:t>
            </a:r>
            <a:r>
              <a:rPr sz="2400" spc="5" dirty="0">
                <a:latin typeface="Calibri"/>
                <a:cs typeface="Calibri"/>
              </a:rPr>
              <a:t>than </a:t>
            </a:r>
            <a:r>
              <a:rPr sz="2400" dirty="0">
                <a:latin typeface="Calibri"/>
                <a:cs typeface="Calibri"/>
              </a:rPr>
              <a:t>10 times a </a:t>
            </a:r>
            <a:r>
              <a:rPr sz="2400" spc="-10" dirty="0">
                <a:latin typeface="Calibri"/>
                <a:cs typeface="Calibri"/>
              </a:rPr>
              <a:t>year </a:t>
            </a:r>
            <a:r>
              <a:rPr sz="2400" spc="-5" dirty="0">
                <a:latin typeface="Calibri"/>
                <a:cs typeface="Calibri"/>
              </a:rPr>
              <a:t> seem </a:t>
            </a:r>
            <a:r>
              <a:rPr sz="2400" spc="-10" dirty="0">
                <a:latin typeface="Calibri"/>
                <a:cs typeface="Calibri"/>
              </a:rPr>
              <a:t>to </a:t>
            </a:r>
            <a:r>
              <a:rPr sz="2400" spc="-15" dirty="0">
                <a:latin typeface="Calibri"/>
                <a:cs typeface="Calibri"/>
              </a:rPr>
              <a:t>exclude </a:t>
            </a:r>
            <a:r>
              <a:rPr sz="2400" spc="-20" dirty="0">
                <a:latin typeface="Calibri"/>
                <a:cs typeface="Calibri"/>
              </a:rPr>
              <a:t>myntra. </a:t>
            </a:r>
            <a:r>
              <a:rPr sz="2400" spc="-5" dirty="0">
                <a:latin typeface="Calibri"/>
                <a:cs typeface="Calibri"/>
              </a:rPr>
              <a:t>People shop </a:t>
            </a:r>
            <a:r>
              <a:rPr sz="2400" spc="-15" dirty="0">
                <a:latin typeface="Calibri"/>
                <a:cs typeface="Calibri"/>
              </a:rPr>
              <a:t>from </a:t>
            </a:r>
            <a:r>
              <a:rPr sz="2400" spc="-10" dirty="0">
                <a:latin typeface="Calibri"/>
                <a:cs typeface="Calibri"/>
              </a:rPr>
              <a:t>Amazon </a:t>
            </a:r>
            <a:r>
              <a:rPr sz="2400" dirty="0">
                <a:latin typeface="Calibri"/>
                <a:cs typeface="Calibri"/>
              </a:rPr>
              <a:t>and </a:t>
            </a:r>
            <a:r>
              <a:rPr sz="2400" spc="-10" dirty="0">
                <a:latin typeface="Calibri"/>
                <a:cs typeface="Calibri"/>
              </a:rPr>
              <a:t>flipkart whatever </a:t>
            </a:r>
            <a:r>
              <a:rPr sz="2400" dirty="0">
                <a:latin typeface="Calibri"/>
                <a:cs typeface="Calibri"/>
              </a:rPr>
              <a:t>be the </a:t>
            </a:r>
            <a:r>
              <a:rPr sz="2400" spc="-530" dirty="0">
                <a:latin typeface="Calibri"/>
                <a:cs typeface="Calibri"/>
              </a:rPr>
              <a:t> </a:t>
            </a:r>
            <a:r>
              <a:rPr sz="2400" spc="-10" dirty="0">
                <a:latin typeface="Calibri"/>
                <a:cs typeface="Calibri"/>
              </a:rPr>
              <a:t>case.</a:t>
            </a:r>
            <a:endParaRPr sz="240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object 3"/>
          <p:cNvPicPr/>
          <p:nvPr/>
        </p:nvPicPr>
        <p:blipFill>
          <a:blip r:embed="rId3" cstate="print"/>
          <a:stretch>
            <a:fillRect/>
          </a:stretch>
        </p:blipFill>
        <p:spPr>
          <a:xfrm>
            <a:off x="838200" y="746759"/>
            <a:ext cx="10515600" cy="52669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7162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object 3"/>
          <p:cNvSpPr txBox="1">
            <a:spLocks noGrp="1"/>
          </p:cNvSpPr>
          <p:nvPr>
            <p:ph type="title"/>
          </p:nvPr>
        </p:nvSpPr>
        <p:spPr>
          <a:xfrm>
            <a:off x="917244" y="400939"/>
            <a:ext cx="10010775" cy="1059264"/>
          </a:xfrm>
          <a:prstGeom prst="rect">
            <a:avLst/>
          </a:prstGeom>
        </p:spPr>
        <p:txBody>
          <a:bodyPr vert="horz" wrap="square" lIns="0" tIns="12700" rIns="0" bIns="0" rtlCol="0">
            <a:spAutoFit/>
          </a:bodyPr>
          <a:lstStyle/>
          <a:p>
            <a:pPr marL="12700" algn="l">
              <a:lnSpc>
                <a:spcPct val="100000"/>
              </a:lnSpc>
              <a:spcBef>
                <a:spcPts val="100"/>
              </a:spcBef>
              <a:tabLst>
                <a:tab pos="518159" algn="l"/>
              </a:tabLst>
            </a:pPr>
            <a:r>
              <a:rPr sz="2800" dirty="0"/>
              <a:t>3.	</a:t>
            </a:r>
            <a:r>
              <a:rPr sz="2800" b="1">
                <a:uFill>
                  <a:solidFill>
                    <a:srgbClr val="000000"/>
                  </a:solidFill>
                </a:uFill>
                <a:latin typeface="Calibri"/>
                <a:cs typeface="Calibri"/>
              </a:rPr>
              <a:t>Online</a:t>
            </a:r>
            <a:r>
              <a:rPr sz="2800" b="1" spc="-75">
                <a:uFill>
                  <a:solidFill>
                    <a:srgbClr val="000000"/>
                  </a:solidFill>
                </a:uFill>
                <a:latin typeface="Calibri"/>
                <a:cs typeface="Calibri"/>
              </a:rPr>
              <a:t> </a:t>
            </a:r>
            <a:r>
              <a:rPr sz="2800" b="1" spc="-10" smtClean="0">
                <a:uFill>
                  <a:solidFill>
                    <a:srgbClr val="000000"/>
                  </a:solidFill>
                </a:uFill>
                <a:latin typeface="Calibri"/>
                <a:cs typeface="Calibri"/>
              </a:rPr>
              <a:t>Retailing</a:t>
            </a:r>
            <a:r>
              <a:rPr lang="en-US" sz="2800" b="1" spc="-10" dirty="0" smtClean="0">
                <a:uFill>
                  <a:solidFill>
                    <a:srgbClr val="000000"/>
                  </a:solidFill>
                </a:uFill>
                <a:latin typeface="Calibri"/>
                <a:cs typeface="Calibri"/>
              </a:rPr>
              <a:t>:</a:t>
            </a:r>
            <a:r>
              <a:rPr sz="2800" b="1" smtClean="0">
                <a:uFill>
                  <a:solidFill>
                    <a:srgbClr val="000000"/>
                  </a:solidFill>
                </a:uFill>
                <a:latin typeface="Calibri"/>
                <a:cs typeface="Calibri"/>
              </a:rPr>
              <a:t> </a:t>
            </a:r>
            <a:r>
              <a:rPr sz="2000" spc="-5" dirty="0"/>
              <a:t>–</a:t>
            </a:r>
            <a:r>
              <a:rPr sz="2000" dirty="0"/>
              <a:t> </a:t>
            </a:r>
            <a:r>
              <a:rPr sz="2000" spc="-45" dirty="0"/>
              <a:t>We</a:t>
            </a:r>
            <a:r>
              <a:rPr sz="2000" spc="15" dirty="0"/>
              <a:t> </a:t>
            </a:r>
            <a:r>
              <a:rPr sz="2000" spc="-5" dirty="0"/>
              <a:t>try</a:t>
            </a:r>
            <a:r>
              <a:rPr sz="2000" spc="15" dirty="0"/>
              <a:t> </a:t>
            </a:r>
            <a:r>
              <a:rPr sz="2000" spc="-15" dirty="0"/>
              <a:t>to </a:t>
            </a:r>
            <a:r>
              <a:rPr sz="2000" spc="-5" dirty="0"/>
              <a:t>find</a:t>
            </a:r>
            <a:r>
              <a:rPr sz="2000" spc="5" dirty="0"/>
              <a:t> </a:t>
            </a:r>
            <a:r>
              <a:rPr sz="2000" spc="-5" dirty="0"/>
              <a:t>out</a:t>
            </a:r>
            <a:r>
              <a:rPr sz="2000" spc="10" dirty="0"/>
              <a:t> </a:t>
            </a:r>
            <a:r>
              <a:rPr sz="2000" spc="-5" dirty="0"/>
              <a:t>which</a:t>
            </a:r>
            <a:r>
              <a:rPr sz="2000" spc="15" dirty="0"/>
              <a:t> </a:t>
            </a:r>
            <a:r>
              <a:rPr sz="2000" spc="-15" dirty="0"/>
              <a:t>age</a:t>
            </a:r>
            <a:r>
              <a:rPr sz="2000" spc="15" dirty="0"/>
              <a:t> </a:t>
            </a:r>
            <a:r>
              <a:rPr sz="2000" spc="-10" dirty="0"/>
              <a:t>group shop</a:t>
            </a:r>
            <a:r>
              <a:rPr sz="2000" spc="5" dirty="0"/>
              <a:t> </a:t>
            </a:r>
            <a:r>
              <a:rPr sz="2000" spc="-5"/>
              <a:t>the </a:t>
            </a:r>
            <a:r>
              <a:rPr sz="2000" spc="-15" smtClean="0"/>
              <a:t>most</a:t>
            </a:r>
            <a:r>
              <a:rPr lang="en-US" sz="2000" spc="35" dirty="0"/>
              <a:t/>
            </a:r>
            <a:br>
              <a:rPr lang="en-US" sz="2000" spc="35" dirty="0"/>
            </a:br>
            <a:r>
              <a:rPr lang="en-US" sz="2000" spc="35" dirty="0"/>
              <a:t/>
            </a:r>
            <a:br>
              <a:rPr lang="en-US" sz="2000" spc="35" dirty="0"/>
            </a:br>
            <a:r>
              <a:rPr lang="en-US" sz="2000" spc="-15" dirty="0" smtClean="0"/>
              <a:t> </a:t>
            </a:r>
            <a:endParaRPr sz="2000">
              <a:latin typeface="Calibri"/>
              <a:cs typeface="Calibri"/>
            </a:endParaRPr>
          </a:p>
        </p:txBody>
      </p:sp>
      <p:sp>
        <p:nvSpPr>
          <p:cNvPr id="4" name="object 4"/>
          <p:cNvSpPr txBox="1"/>
          <p:nvPr/>
        </p:nvSpPr>
        <p:spPr>
          <a:xfrm>
            <a:off x="990600" y="1066800"/>
            <a:ext cx="10001250" cy="329565"/>
          </a:xfrm>
          <a:prstGeom prst="rect">
            <a:avLst/>
          </a:prstGeom>
        </p:spPr>
        <p:txBody>
          <a:bodyPr vert="horz" wrap="square" lIns="0" tIns="12065" rIns="0" bIns="0" rtlCol="0">
            <a:spAutoFit/>
          </a:bodyPr>
          <a:lstStyle/>
          <a:p>
            <a:pPr marL="12700">
              <a:lnSpc>
                <a:spcPct val="100000"/>
              </a:lnSpc>
              <a:spcBef>
                <a:spcPts val="95"/>
              </a:spcBef>
            </a:pPr>
            <a:r>
              <a:rPr sz="2000" spc="-5" dirty="0">
                <a:latin typeface="Calibri"/>
                <a:cs typeface="Calibri"/>
              </a:rPr>
              <a:t>how</a:t>
            </a:r>
            <a:r>
              <a:rPr sz="2000" spc="-30" dirty="0">
                <a:latin typeface="Calibri"/>
                <a:cs typeface="Calibri"/>
              </a:rPr>
              <a:t> </a:t>
            </a:r>
            <a:r>
              <a:rPr sz="2000" spc="-10" dirty="0">
                <a:latin typeface="Calibri"/>
                <a:cs typeface="Calibri"/>
              </a:rPr>
              <a:t>they</a:t>
            </a:r>
            <a:r>
              <a:rPr sz="2000" spc="35" dirty="0">
                <a:latin typeface="Calibri"/>
                <a:cs typeface="Calibri"/>
              </a:rPr>
              <a:t> </a:t>
            </a:r>
            <a:r>
              <a:rPr sz="2000" spc="-10" dirty="0">
                <a:latin typeface="Calibri"/>
                <a:cs typeface="Calibri"/>
              </a:rPr>
              <a:t>reach</a:t>
            </a:r>
            <a:r>
              <a:rPr sz="2000" spc="10" dirty="0">
                <a:latin typeface="Calibri"/>
                <a:cs typeface="Calibri"/>
              </a:rPr>
              <a:t> </a:t>
            </a:r>
            <a:r>
              <a:rPr sz="2000" spc="-10" dirty="0">
                <a:latin typeface="Calibri"/>
                <a:cs typeface="Calibri"/>
              </a:rPr>
              <a:t>to</a:t>
            </a:r>
            <a:r>
              <a:rPr sz="2000" spc="5" dirty="0">
                <a:latin typeface="Calibri"/>
                <a:cs typeface="Calibri"/>
              </a:rPr>
              <a:t> </a:t>
            </a:r>
            <a:r>
              <a:rPr sz="2000" spc="-5" dirty="0">
                <a:latin typeface="Calibri"/>
                <a:cs typeface="Calibri"/>
              </a:rPr>
              <a:t>their</a:t>
            </a:r>
            <a:r>
              <a:rPr sz="2000" spc="25" dirty="0">
                <a:latin typeface="Calibri"/>
                <a:cs typeface="Calibri"/>
              </a:rPr>
              <a:t> </a:t>
            </a:r>
            <a:r>
              <a:rPr sz="2000" spc="-20" dirty="0">
                <a:latin typeface="Calibri"/>
                <a:cs typeface="Calibri"/>
              </a:rPr>
              <a:t>favourite</a:t>
            </a:r>
            <a:r>
              <a:rPr sz="2000" spc="45" dirty="0">
                <a:latin typeface="Calibri"/>
                <a:cs typeface="Calibri"/>
              </a:rPr>
              <a:t> </a:t>
            </a:r>
            <a:r>
              <a:rPr sz="2000" spc="-5" dirty="0">
                <a:latin typeface="Calibri"/>
                <a:cs typeface="Calibri"/>
              </a:rPr>
              <a:t>online</a:t>
            </a:r>
            <a:r>
              <a:rPr sz="2000" spc="5" dirty="0">
                <a:latin typeface="Calibri"/>
                <a:cs typeface="Calibri"/>
              </a:rPr>
              <a:t> </a:t>
            </a:r>
            <a:r>
              <a:rPr sz="2000" spc="-20" dirty="0">
                <a:latin typeface="Calibri"/>
                <a:cs typeface="Calibri"/>
              </a:rPr>
              <a:t>store,</a:t>
            </a:r>
            <a:r>
              <a:rPr sz="2000" spc="30" dirty="0">
                <a:latin typeface="Calibri"/>
                <a:cs typeface="Calibri"/>
              </a:rPr>
              <a:t> </a:t>
            </a:r>
            <a:r>
              <a:rPr sz="2000" spc="-5" dirty="0">
                <a:latin typeface="Calibri"/>
                <a:cs typeface="Calibri"/>
              </a:rPr>
              <a:t>how</a:t>
            </a:r>
            <a:r>
              <a:rPr sz="2000" dirty="0">
                <a:latin typeface="Calibri"/>
                <a:cs typeface="Calibri"/>
              </a:rPr>
              <a:t> long</a:t>
            </a:r>
            <a:r>
              <a:rPr sz="2000" spc="-20" dirty="0">
                <a:latin typeface="Calibri"/>
                <a:cs typeface="Calibri"/>
              </a:rPr>
              <a:t> </a:t>
            </a:r>
            <a:r>
              <a:rPr sz="2000" spc="-5" dirty="0">
                <a:latin typeface="Calibri"/>
                <a:cs typeface="Calibri"/>
              </a:rPr>
              <a:t>do</a:t>
            </a:r>
            <a:r>
              <a:rPr sz="2000" spc="-20" dirty="0">
                <a:latin typeface="Calibri"/>
                <a:cs typeface="Calibri"/>
              </a:rPr>
              <a:t> </a:t>
            </a:r>
            <a:r>
              <a:rPr sz="2000" spc="-15" dirty="0">
                <a:latin typeface="Calibri"/>
                <a:cs typeface="Calibri"/>
              </a:rPr>
              <a:t>you</a:t>
            </a:r>
            <a:r>
              <a:rPr sz="2000" spc="-5" dirty="0">
                <a:latin typeface="Calibri"/>
                <a:cs typeface="Calibri"/>
              </a:rPr>
              <a:t> </a:t>
            </a:r>
            <a:r>
              <a:rPr sz="2000" dirty="0">
                <a:latin typeface="Calibri"/>
                <a:cs typeface="Calibri"/>
              </a:rPr>
              <a:t>think</a:t>
            </a:r>
            <a:r>
              <a:rPr sz="2000" spc="10" dirty="0">
                <a:latin typeface="Calibri"/>
                <a:cs typeface="Calibri"/>
              </a:rPr>
              <a:t> </a:t>
            </a:r>
            <a:r>
              <a:rPr sz="2000" spc="-25" dirty="0">
                <a:latin typeface="Calibri"/>
                <a:cs typeface="Calibri"/>
              </a:rPr>
              <a:t>before</a:t>
            </a:r>
            <a:r>
              <a:rPr sz="2000" spc="45" dirty="0">
                <a:latin typeface="Calibri"/>
                <a:cs typeface="Calibri"/>
              </a:rPr>
              <a:t> </a:t>
            </a:r>
            <a:r>
              <a:rPr sz="2000" spc="-5" dirty="0">
                <a:latin typeface="Calibri"/>
                <a:cs typeface="Calibri"/>
              </a:rPr>
              <a:t>a</a:t>
            </a:r>
            <a:r>
              <a:rPr sz="2000" spc="-20" dirty="0">
                <a:latin typeface="Calibri"/>
                <a:cs typeface="Calibri"/>
              </a:rPr>
              <a:t> </a:t>
            </a:r>
            <a:r>
              <a:rPr sz="2000" spc="-10" dirty="0">
                <a:latin typeface="Calibri"/>
                <a:cs typeface="Calibri"/>
              </a:rPr>
              <a:t>purchase</a:t>
            </a:r>
            <a:r>
              <a:rPr sz="2000" spc="20" dirty="0">
                <a:latin typeface="Calibri"/>
                <a:cs typeface="Calibri"/>
              </a:rPr>
              <a:t> </a:t>
            </a:r>
            <a:r>
              <a:rPr sz="2000" spc="-5" dirty="0">
                <a:latin typeface="Calibri"/>
                <a:cs typeface="Calibri"/>
              </a:rPr>
              <a:t>decision.</a:t>
            </a:r>
            <a:endParaRPr sz="2000">
              <a:latin typeface="Calibri"/>
              <a:cs typeface="Calibri"/>
            </a:endParaRPr>
          </a:p>
        </p:txBody>
      </p:sp>
      <p:sp>
        <p:nvSpPr>
          <p:cNvPr id="5" name="object 5"/>
          <p:cNvSpPr txBox="1"/>
          <p:nvPr/>
        </p:nvSpPr>
        <p:spPr>
          <a:xfrm>
            <a:off x="838200" y="1828800"/>
            <a:ext cx="10197465" cy="4666615"/>
          </a:xfrm>
          <a:prstGeom prst="rect">
            <a:avLst/>
          </a:prstGeom>
        </p:spPr>
        <p:txBody>
          <a:bodyPr vert="horz" wrap="square" lIns="0" tIns="46355" rIns="0" bIns="0" rtlCol="0">
            <a:spAutoFit/>
          </a:bodyPr>
          <a:lstStyle/>
          <a:p>
            <a:pPr marL="12700">
              <a:lnSpc>
                <a:spcPct val="100000"/>
              </a:lnSpc>
              <a:spcBef>
                <a:spcPts val="365"/>
              </a:spcBef>
            </a:pPr>
            <a:r>
              <a:rPr sz="2000" spc="-45" dirty="0">
                <a:latin typeface="Calibri"/>
                <a:cs typeface="Calibri"/>
              </a:rPr>
              <a:t>We</a:t>
            </a:r>
            <a:r>
              <a:rPr sz="2000" spc="-5" dirty="0">
                <a:latin typeface="Calibri"/>
                <a:cs typeface="Calibri"/>
              </a:rPr>
              <a:t> </a:t>
            </a:r>
            <a:r>
              <a:rPr sz="2000" spc="-10" dirty="0">
                <a:latin typeface="Calibri"/>
                <a:cs typeface="Calibri"/>
              </a:rPr>
              <a:t>use</a:t>
            </a:r>
            <a:r>
              <a:rPr sz="2000" spc="20" dirty="0">
                <a:latin typeface="Calibri"/>
                <a:cs typeface="Calibri"/>
              </a:rPr>
              <a:t> </a:t>
            </a:r>
            <a:r>
              <a:rPr sz="2000" spc="-20" dirty="0">
                <a:latin typeface="Calibri"/>
                <a:cs typeface="Calibri"/>
              </a:rPr>
              <a:t>different</a:t>
            </a:r>
            <a:r>
              <a:rPr sz="2000" spc="85" dirty="0">
                <a:latin typeface="Calibri"/>
                <a:cs typeface="Calibri"/>
              </a:rPr>
              <a:t> </a:t>
            </a:r>
            <a:r>
              <a:rPr sz="2000" spc="-5" dirty="0">
                <a:latin typeface="Calibri"/>
                <a:cs typeface="Calibri"/>
              </a:rPr>
              <a:t>plots </a:t>
            </a:r>
            <a:r>
              <a:rPr sz="2000" spc="-15" dirty="0">
                <a:latin typeface="Calibri"/>
                <a:cs typeface="Calibri"/>
              </a:rPr>
              <a:t>to</a:t>
            </a:r>
            <a:r>
              <a:rPr sz="2000" spc="5" dirty="0">
                <a:latin typeface="Calibri"/>
                <a:cs typeface="Calibri"/>
              </a:rPr>
              <a:t> </a:t>
            </a:r>
            <a:r>
              <a:rPr sz="2000" spc="-5" dirty="0">
                <a:latin typeface="Calibri"/>
                <a:cs typeface="Calibri"/>
              </a:rPr>
              <a:t>conclude</a:t>
            </a:r>
            <a:r>
              <a:rPr sz="2000" spc="25" dirty="0">
                <a:latin typeface="Calibri"/>
                <a:cs typeface="Calibri"/>
              </a:rPr>
              <a:t> </a:t>
            </a:r>
            <a:r>
              <a:rPr sz="2000" spc="-5" dirty="0">
                <a:latin typeface="Calibri"/>
                <a:cs typeface="Calibri"/>
              </a:rPr>
              <a:t>on</a:t>
            </a:r>
            <a:r>
              <a:rPr sz="2000" spc="-10" dirty="0">
                <a:latin typeface="Calibri"/>
                <a:cs typeface="Calibri"/>
              </a:rPr>
              <a:t> </a:t>
            </a:r>
            <a:r>
              <a:rPr sz="2000" spc="-5" dirty="0">
                <a:latin typeface="Calibri"/>
                <a:cs typeface="Calibri"/>
              </a:rPr>
              <a:t>this</a:t>
            </a:r>
            <a:r>
              <a:rPr sz="2000" spc="20" dirty="0">
                <a:latin typeface="Calibri"/>
                <a:cs typeface="Calibri"/>
              </a:rPr>
              <a:t> </a:t>
            </a:r>
            <a:r>
              <a:rPr sz="2000" spc="-25" dirty="0">
                <a:latin typeface="Calibri"/>
                <a:cs typeface="Calibri"/>
              </a:rPr>
              <a:t>like</a:t>
            </a:r>
            <a:r>
              <a:rPr sz="2000" spc="60" dirty="0">
                <a:latin typeface="Calibri"/>
                <a:cs typeface="Calibri"/>
              </a:rPr>
              <a:t> </a:t>
            </a:r>
            <a:r>
              <a:rPr sz="2000" spc="-5" dirty="0">
                <a:latin typeface="Calibri"/>
                <a:cs typeface="Calibri"/>
              </a:rPr>
              <a:t>lineplot,</a:t>
            </a:r>
            <a:r>
              <a:rPr sz="2000" spc="40" dirty="0">
                <a:latin typeface="Calibri"/>
                <a:cs typeface="Calibri"/>
              </a:rPr>
              <a:t> </a:t>
            </a:r>
            <a:r>
              <a:rPr sz="2000" spc="-10" dirty="0">
                <a:latin typeface="Calibri"/>
                <a:cs typeface="Calibri"/>
              </a:rPr>
              <a:t>countplot</a:t>
            </a:r>
            <a:r>
              <a:rPr sz="2000" spc="10" dirty="0">
                <a:latin typeface="Calibri"/>
                <a:cs typeface="Calibri"/>
              </a:rPr>
              <a:t> </a:t>
            </a:r>
            <a:r>
              <a:rPr sz="2000" spc="-5" dirty="0">
                <a:latin typeface="Calibri"/>
                <a:cs typeface="Calibri"/>
              </a:rPr>
              <a:t>and </a:t>
            </a:r>
            <a:r>
              <a:rPr sz="2000" spc="-10" dirty="0">
                <a:latin typeface="Calibri"/>
                <a:cs typeface="Calibri"/>
              </a:rPr>
              <a:t>obtain</a:t>
            </a:r>
            <a:r>
              <a:rPr sz="2000" spc="-5" dirty="0">
                <a:latin typeface="Calibri"/>
                <a:cs typeface="Calibri"/>
              </a:rPr>
              <a:t> the</a:t>
            </a:r>
            <a:r>
              <a:rPr sz="2000" dirty="0">
                <a:latin typeface="Calibri"/>
                <a:cs typeface="Calibri"/>
              </a:rPr>
              <a:t> </a:t>
            </a:r>
            <a:r>
              <a:rPr sz="2000" spc="-10" dirty="0">
                <a:latin typeface="Calibri"/>
                <a:cs typeface="Calibri"/>
              </a:rPr>
              <a:t>following</a:t>
            </a:r>
            <a:r>
              <a:rPr sz="2000" spc="30" dirty="0">
                <a:latin typeface="Calibri"/>
                <a:cs typeface="Calibri"/>
              </a:rPr>
              <a:t> </a:t>
            </a:r>
            <a:r>
              <a:rPr sz="2000" spc="-10" dirty="0">
                <a:latin typeface="Calibri"/>
                <a:cs typeface="Calibri"/>
              </a:rPr>
              <a:t>results:</a:t>
            </a:r>
            <a:endParaRPr sz="2000">
              <a:latin typeface="Calibri"/>
              <a:cs typeface="Calibri"/>
            </a:endParaRPr>
          </a:p>
          <a:p>
            <a:pPr marL="241300" marR="33020" indent="-228600">
              <a:lnSpc>
                <a:spcPct val="70100"/>
              </a:lnSpc>
              <a:spcBef>
                <a:spcPts val="980"/>
              </a:spcBef>
              <a:buFont typeface="Arial MT"/>
              <a:buChar char="•"/>
              <a:tabLst>
                <a:tab pos="240665" algn="l"/>
                <a:tab pos="241300" algn="l"/>
              </a:tabLst>
            </a:pPr>
            <a:r>
              <a:rPr sz="2000" spc="-10" dirty="0">
                <a:latin typeface="Calibri"/>
                <a:cs typeface="Calibri"/>
              </a:rPr>
              <a:t>Highest</a:t>
            </a:r>
            <a:r>
              <a:rPr sz="2000" spc="55" dirty="0">
                <a:latin typeface="Calibri"/>
                <a:cs typeface="Calibri"/>
              </a:rPr>
              <a:t> </a:t>
            </a:r>
            <a:r>
              <a:rPr sz="2000" spc="-10" dirty="0">
                <a:latin typeface="Calibri"/>
                <a:cs typeface="Calibri"/>
              </a:rPr>
              <a:t>number</a:t>
            </a:r>
            <a:r>
              <a:rPr sz="2000" spc="5" dirty="0">
                <a:latin typeface="Calibri"/>
                <a:cs typeface="Calibri"/>
              </a:rPr>
              <a:t> </a:t>
            </a:r>
            <a:r>
              <a:rPr sz="2000" spc="-5" dirty="0">
                <a:latin typeface="Calibri"/>
                <a:cs typeface="Calibri"/>
              </a:rPr>
              <a:t>of</a:t>
            </a:r>
            <a:r>
              <a:rPr sz="2000" spc="-10" dirty="0">
                <a:latin typeface="Calibri"/>
                <a:cs typeface="Calibri"/>
              </a:rPr>
              <a:t> </a:t>
            </a:r>
            <a:r>
              <a:rPr sz="2000" spc="-5" dirty="0">
                <a:latin typeface="Calibri"/>
                <a:cs typeface="Calibri"/>
              </a:rPr>
              <a:t>people</a:t>
            </a:r>
            <a:r>
              <a:rPr sz="2000" spc="20" dirty="0">
                <a:latin typeface="Calibri"/>
                <a:cs typeface="Calibri"/>
              </a:rPr>
              <a:t> </a:t>
            </a:r>
            <a:r>
              <a:rPr sz="2000" spc="-20" dirty="0">
                <a:latin typeface="Calibri"/>
                <a:cs typeface="Calibri"/>
              </a:rPr>
              <a:t>have</a:t>
            </a:r>
            <a:r>
              <a:rPr sz="2000" spc="-5" dirty="0">
                <a:latin typeface="Calibri"/>
                <a:cs typeface="Calibri"/>
              </a:rPr>
              <a:t> </a:t>
            </a:r>
            <a:r>
              <a:rPr sz="2000" spc="-10" dirty="0">
                <a:latin typeface="Calibri"/>
                <a:cs typeface="Calibri"/>
              </a:rPr>
              <a:t>been</a:t>
            </a:r>
            <a:r>
              <a:rPr sz="2000" spc="40" dirty="0">
                <a:latin typeface="Calibri"/>
                <a:cs typeface="Calibri"/>
              </a:rPr>
              <a:t> </a:t>
            </a:r>
            <a:r>
              <a:rPr sz="2000" spc="-5" dirty="0">
                <a:latin typeface="Calibri"/>
                <a:cs typeface="Calibri"/>
              </a:rPr>
              <a:t>shopping</a:t>
            </a:r>
            <a:r>
              <a:rPr sz="2000" dirty="0">
                <a:latin typeface="Calibri"/>
                <a:cs typeface="Calibri"/>
              </a:rPr>
              <a:t> </a:t>
            </a:r>
            <a:r>
              <a:rPr sz="2000" spc="-5" dirty="0">
                <a:latin typeface="Calibri"/>
                <a:cs typeface="Calibri"/>
              </a:rPr>
              <a:t>online</a:t>
            </a:r>
            <a:r>
              <a:rPr sz="2000" spc="5" dirty="0">
                <a:latin typeface="Calibri"/>
                <a:cs typeface="Calibri"/>
              </a:rPr>
              <a:t> </a:t>
            </a:r>
            <a:r>
              <a:rPr sz="2000" spc="-25" dirty="0">
                <a:latin typeface="Calibri"/>
                <a:cs typeface="Calibri"/>
              </a:rPr>
              <a:t>for</a:t>
            </a:r>
            <a:r>
              <a:rPr sz="2000" spc="5" dirty="0">
                <a:latin typeface="Calibri"/>
                <a:cs typeface="Calibri"/>
              </a:rPr>
              <a:t> </a:t>
            </a:r>
            <a:r>
              <a:rPr sz="2000" spc="-10" dirty="0">
                <a:latin typeface="Calibri"/>
                <a:cs typeface="Calibri"/>
              </a:rPr>
              <a:t>above</a:t>
            </a:r>
            <a:r>
              <a:rPr sz="2000" spc="20" dirty="0">
                <a:latin typeface="Calibri"/>
                <a:cs typeface="Calibri"/>
              </a:rPr>
              <a:t> </a:t>
            </a:r>
            <a:r>
              <a:rPr sz="2000" spc="-5" dirty="0">
                <a:latin typeface="Calibri"/>
                <a:cs typeface="Calibri"/>
              </a:rPr>
              <a:t>4</a:t>
            </a:r>
            <a:r>
              <a:rPr sz="2000" spc="-20" dirty="0">
                <a:latin typeface="Calibri"/>
                <a:cs typeface="Calibri"/>
              </a:rPr>
              <a:t> </a:t>
            </a:r>
            <a:r>
              <a:rPr sz="2000" spc="-15" dirty="0">
                <a:latin typeface="Calibri"/>
                <a:cs typeface="Calibri"/>
              </a:rPr>
              <a:t>years</a:t>
            </a:r>
            <a:r>
              <a:rPr sz="2000" spc="20" dirty="0">
                <a:latin typeface="Calibri"/>
                <a:cs typeface="Calibri"/>
              </a:rPr>
              <a:t> </a:t>
            </a:r>
            <a:r>
              <a:rPr sz="2000" spc="-20" dirty="0">
                <a:latin typeface="Calibri"/>
                <a:cs typeface="Calibri"/>
              </a:rPr>
              <a:t>except</a:t>
            </a:r>
            <a:r>
              <a:rPr sz="2000" spc="40" dirty="0">
                <a:latin typeface="Calibri"/>
                <a:cs typeface="Calibri"/>
              </a:rPr>
              <a:t> </a:t>
            </a:r>
            <a:r>
              <a:rPr sz="2000" spc="-25" dirty="0">
                <a:latin typeface="Calibri"/>
                <a:cs typeface="Calibri"/>
              </a:rPr>
              <a:t>for</a:t>
            </a:r>
            <a:r>
              <a:rPr sz="2000" spc="5" dirty="0">
                <a:latin typeface="Calibri"/>
                <a:cs typeface="Calibri"/>
              </a:rPr>
              <a:t> </a:t>
            </a:r>
            <a:r>
              <a:rPr sz="2000" spc="-5" dirty="0">
                <a:latin typeface="Calibri"/>
                <a:cs typeface="Calibri"/>
              </a:rPr>
              <a:t>the</a:t>
            </a:r>
            <a:r>
              <a:rPr sz="2000" spc="20" dirty="0">
                <a:latin typeface="Calibri"/>
                <a:cs typeface="Calibri"/>
              </a:rPr>
              <a:t> </a:t>
            </a:r>
            <a:r>
              <a:rPr sz="2000" spc="-15" dirty="0">
                <a:latin typeface="Calibri"/>
                <a:cs typeface="Calibri"/>
              </a:rPr>
              <a:t>age</a:t>
            </a:r>
            <a:r>
              <a:rPr sz="2000" spc="-5" dirty="0">
                <a:latin typeface="Calibri"/>
                <a:cs typeface="Calibri"/>
              </a:rPr>
              <a:t> </a:t>
            </a:r>
            <a:r>
              <a:rPr sz="2000" spc="-10" dirty="0">
                <a:latin typeface="Calibri"/>
                <a:cs typeface="Calibri"/>
              </a:rPr>
              <a:t>group </a:t>
            </a:r>
            <a:r>
              <a:rPr sz="2000" spc="-434" dirty="0">
                <a:latin typeface="Calibri"/>
                <a:cs typeface="Calibri"/>
              </a:rPr>
              <a:t> </a:t>
            </a:r>
            <a:r>
              <a:rPr sz="2000" spc="-5" dirty="0">
                <a:latin typeface="Calibri"/>
                <a:cs typeface="Calibri"/>
              </a:rPr>
              <a:t>below</a:t>
            </a:r>
            <a:r>
              <a:rPr sz="2000" spc="-10" dirty="0">
                <a:latin typeface="Calibri"/>
                <a:cs typeface="Calibri"/>
              </a:rPr>
              <a:t> </a:t>
            </a:r>
            <a:r>
              <a:rPr sz="2000" spc="-5" dirty="0">
                <a:latin typeface="Calibri"/>
                <a:cs typeface="Calibri"/>
              </a:rPr>
              <a:t>20</a:t>
            </a:r>
            <a:r>
              <a:rPr sz="2000" dirty="0">
                <a:latin typeface="Calibri"/>
                <a:cs typeface="Calibri"/>
              </a:rPr>
              <a:t> </a:t>
            </a:r>
            <a:r>
              <a:rPr sz="2000" spc="-15" dirty="0">
                <a:latin typeface="Calibri"/>
                <a:cs typeface="Calibri"/>
              </a:rPr>
              <a:t>years</a:t>
            </a:r>
            <a:r>
              <a:rPr sz="2000" spc="10" dirty="0">
                <a:latin typeface="Calibri"/>
                <a:cs typeface="Calibri"/>
              </a:rPr>
              <a:t> </a:t>
            </a:r>
            <a:r>
              <a:rPr sz="2000" dirty="0">
                <a:latin typeface="Calibri"/>
                <a:cs typeface="Calibri"/>
              </a:rPr>
              <a:t>and</a:t>
            </a:r>
            <a:r>
              <a:rPr sz="2000" spc="-10" dirty="0">
                <a:latin typeface="Calibri"/>
                <a:cs typeface="Calibri"/>
              </a:rPr>
              <a:t> above</a:t>
            </a:r>
            <a:r>
              <a:rPr sz="2000" spc="15" dirty="0">
                <a:latin typeface="Calibri"/>
                <a:cs typeface="Calibri"/>
              </a:rPr>
              <a:t> </a:t>
            </a:r>
            <a:r>
              <a:rPr sz="2000" spc="-5" dirty="0">
                <a:latin typeface="Calibri"/>
                <a:cs typeface="Calibri"/>
              </a:rPr>
              <a:t>50 </a:t>
            </a:r>
            <a:r>
              <a:rPr sz="2000" spc="-15" dirty="0">
                <a:latin typeface="Calibri"/>
                <a:cs typeface="Calibri"/>
              </a:rPr>
              <a:t>years.</a:t>
            </a:r>
            <a:r>
              <a:rPr sz="2000" dirty="0">
                <a:latin typeface="Calibri"/>
                <a:cs typeface="Calibri"/>
              </a:rPr>
              <a:t> </a:t>
            </a:r>
            <a:r>
              <a:rPr sz="2000" spc="-15" dirty="0">
                <a:latin typeface="Calibri"/>
                <a:cs typeface="Calibri"/>
              </a:rPr>
              <a:t>People</a:t>
            </a:r>
            <a:r>
              <a:rPr sz="2000" spc="40" dirty="0">
                <a:latin typeface="Calibri"/>
                <a:cs typeface="Calibri"/>
              </a:rPr>
              <a:t> </a:t>
            </a:r>
            <a:r>
              <a:rPr sz="2000" spc="-5" dirty="0">
                <a:latin typeface="Calibri"/>
                <a:cs typeface="Calibri"/>
              </a:rPr>
              <a:t>who</a:t>
            </a:r>
            <a:r>
              <a:rPr sz="2000" spc="-20" dirty="0">
                <a:latin typeface="Calibri"/>
                <a:cs typeface="Calibri"/>
              </a:rPr>
              <a:t> </a:t>
            </a:r>
            <a:r>
              <a:rPr sz="2000" spc="-10" dirty="0">
                <a:latin typeface="Calibri"/>
                <a:cs typeface="Calibri"/>
              </a:rPr>
              <a:t>are</a:t>
            </a:r>
            <a:r>
              <a:rPr sz="2000" spc="20" dirty="0">
                <a:latin typeface="Calibri"/>
                <a:cs typeface="Calibri"/>
              </a:rPr>
              <a:t> </a:t>
            </a:r>
            <a:r>
              <a:rPr sz="2000" spc="-5" dirty="0">
                <a:latin typeface="Calibri"/>
                <a:cs typeface="Calibri"/>
              </a:rPr>
              <a:t>shopping</a:t>
            </a:r>
            <a:r>
              <a:rPr sz="2000" spc="-25" dirty="0">
                <a:latin typeface="Calibri"/>
                <a:cs typeface="Calibri"/>
              </a:rPr>
              <a:t> </a:t>
            </a:r>
            <a:r>
              <a:rPr sz="2000" spc="-5" dirty="0">
                <a:latin typeface="Calibri"/>
                <a:cs typeface="Calibri"/>
              </a:rPr>
              <a:t>online</a:t>
            </a:r>
            <a:r>
              <a:rPr sz="2000" spc="25" dirty="0">
                <a:latin typeface="Calibri"/>
                <a:cs typeface="Calibri"/>
              </a:rPr>
              <a:t> </a:t>
            </a:r>
            <a:r>
              <a:rPr sz="2000" spc="-25" dirty="0">
                <a:latin typeface="Calibri"/>
                <a:cs typeface="Calibri"/>
              </a:rPr>
              <a:t>for</a:t>
            </a:r>
            <a:r>
              <a:rPr sz="2000" spc="5" dirty="0">
                <a:latin typeface="Calibri"/>
                <a:cs typeface="Calibri"/>
              </a:rPr>
              <a:t> 1-2</a:t>
            </a:r>
            <a:r>
              <a:rPr sz="2000" spc="25" dirty="0">
                <a:latin typeface="Calibri"/>
                <a:cs typeface="Calibri"/>
              </a:rPr>
              <a:t> </a:t>
            </a:r>
            <a:r>
              <a:rPr sz="2000" spc="-15" dirty="0">
                <a:latin typeface="Calibri"/>
                <a:cs typeface="Calibri"/>
              </a:rPr>
              <a:t>years </a:t>
            </a:r>
            <a:r>
              <a:rPr sz="2000" spc="-5" dirty="0">
                <a:latin typeface="Calibri"/>
                <a:cs typeface="Calibri"/>
              </a:rPr>
              <a:t>does</a:t>
            </a:r>
            <a:r>
              <a:rPr sz="2000" spc="10" dirty="0">
                <a:latin typeface="Calibri"/>
                <a:cs typeface="Calibri"/>
              </a:rPr>
              <a:t> </a:t>
            </a:r>
            <a:r>
              <a:rPr sz="2000" spc="-5" dirty="0">
                <a:latin typeface="Calibri"/>
                <a:cs typeface="Calibri"/>
              </a:rPr>
              <a:t>not </a:t>
            </a:r>
            <a:r>
              <a:rPr sz="2000" dirty="0">
                <a:latin typeface="Calibri"/>
                <a:cs typeface="Calibri"/>
              </a:rPr>
              <a:t> </a:t>
            </a:r>
            <a:r>
              <a:rPr sz="2000" spc="-5" dirty="0">
                <a:latin typeface="Calibri"/>
                <a:cs typeface="Calibri"/>
              </a:rPr>
              <a:t>include</a:t>
            </a:r>
            <a:r>
              <a:rPr sz="2000" spc="10" dirty="0">
                <a:latin typeface="Calibri"/>
                <a:cs typeface="Calibri"/>
              </a:rPr>
              <a:t> </a:t>
            </a:r>
            <a:r>
              <a:rPr sz="2000" spc="-15" dirty="0">
                <a:latin typeface="Calibri"/>
                <a:cs typeface="Calibri"/>
              </a:rPr>
              <a:t>teenagers</a:t>
            </a:r>
            <a:r>
              <a:rPr sz="2000" spc="35" dirty="0">
                <a:latin typeface="Calibri"/>
                <a:cs typeface="Calibri"/>
              </a:rPr>
              <a:t> </a:t>
            </a:r>
            <a:r>
              <a:rPr sz="2000" spc="-5" dirty="0">
                <a:latin typeface="Calibri"/>
                <a:cs typeface="Calibri"/>
              </a:rPr>
              <a:t>and</a:t>
            </a:r>
            <a:r>
              <a:rPr sz="2000" spc="5" dirty="0">
                <a:latin typeface="Calibri"/>
                <a:cs typeface="Calibri"/>
              </a:rPr>
              <a:t> </a:t>
            </a:r>
            <a:r>
              <a:rPr sz="2000" spc="-5" dirty="0">
                <a:latin typeface="Calibri"/>
                <a:cs typeface="Calibri"/>
              </a:rPr>
              <a:t>elder</a:t>
            </a:r>
            <a:r>
              <a:rPr sz="2000" spc="25" dirty="0">
                <a:latin typeface="Calibri"/>
                <a:cs typeface="Calibri"/>
              </a:rPr>
              <a:t> </a:t>
            </a:r>
            <a:r>
              <a:rPr sz="2000" spc="-5" dirty="0">
                <a:latin typeface="Calibri"/>
                <a:cs typeface="Calibri"/>
              </a:rPr>
              <a:t>people.</a:t>
            </a:r>
            <a:endParaRPr sz="2000">
              <a:latin typeface="Calibri"/>
              <a:cs typeface="Calibri"/>
            </a:endParaRPr>
          </a:p>
          <a:p>
            <a:pPr marL="241300" marR="145415" indent="-228600" algn="just">
              <a:lnSpc>
                <a:spcPct val="70000"/>
              </a:lnSpc>
              <a:spcBef>
                <a:spcPts val="1010"/>
              </a:spcBef>
              <a:buFont typeface="Arial MT"/>
              <a:buChar char="•"/>
              <a:tabLst>
                <a:tab pos="241300" algn="l"/>
              </a:tabLst>
            </a:pPr>
            <a:r>
              <a:rPr sz="2000" spc="-5" dirty="0">
                <a:latin typeface="Calibri"/>
                <a:cs typeface="Calibri"/>
              </a:rPr>
              <a:t>In </a:t>
            </a:r>
            <a:r>
              <a:rPr sz="2000" spc="-10" dirty="0">
                <a:latin typeface="Calibri"/>
                <a:cs typeface="Calibri"/>
              </a:rPr>
              <a:t>lines, </a:t>
            </a:r>
            <a:r>
              <a:rPr sz="2000" spc="-25" dirty="0">
                <a:latin typeface="Calibri"/>
                <a:cs typeface="Calibri"/>
              </a:rPr>
              <a:t>we </a:t>
            </a:r>
            <a:r>
              <a:rPr sz="2000" spc="-15" dirty="0">
                <a:latin typeface="Calibri"/>
                <a:cs typeface="Calibri"/>
              </a:rPr>
              <a:t>can </a:t>
            </a:r>
            <a:r>
              <a:rPr sz="2000" spc="-10" dirty="0">
                <a:latin typeface="Calibri"/>
                <a:cs typeface="Calibri"/>
              </a:rPr>
              <a:t>see </a:t>
            </a:r>
            <a:r>
              <a:rPr sz="2000" spc="-5" dirty="0">
                <a:latin typeface="Calibri"/>
                <a:cs typeface="Calibri"/>
              </a:rPr>
              <a:t>that density of </a:t>
            </a:r>
            <a:r>
              <a:rPr sz="2000" spc="-20" dirty="0">
                <a:latin typeface="Calibri"/>
                <a:cs typeface="Calibri"/>
              </a:rPr>
              <a:t>female </a:t>
            </a:r>
            <a:r>
              <a:rPr sz="2000" spc="-15" dirty="0">
                <a:latin typeface="Calibri"/>
                <a:cs typeface="Calibri"/>
              </a:rPr>
              <a:t>customers </a:t>
            </a:r>
            <a:r>
              <a:rPr sz="2000" spc="-5" dirty="0">
                <a:latin typeface="Calibri"/>
                <a:cs typeface="Calibri"/>
              </a:rPr>
              <a:t>is </a:t>
            </a:r>
            <a:r>
              <a:rPr sz="2000" spc="-15" dirty="0">
                <a:latin typeface="Calibri"/>
                <a:cs typeface="Calibri"/>
              </a:rPr>
              <a:t>more </a:t>
            </a:r>
            <a:r>
              <a:rPr sz="2000" spc="-5" dirty="0">
                <a:latin typeface="Calibri"/>
                <a:cs typeface="Calibri"/>
              </a:rPr>
              <a:t>than </a:t>
            </a:r>
            <a:r>
              <a:rPr sz="2000" spc="-10" dirty="0">
                <a:latin typeface="Calibri"/>
                <a:cs typeface="Calibri"/>
              </a:rPr>
              <a:t>male. Men </a:t>
            </a:r>
            <a:r>
              <a:rPr sz="2000" spc="-5" dirty="0">
                <a:latin typeface="Calibri"/>
                <a:cs typeface="Calibri"/>
              </a:rPr>
              <a:t>living in </a:t>
            </a:r>
            <a:r>
              <a:rPr sz="2000" spc="-10" dirty="0">
                <a:latin typeface="Calibri"/>
                <a:cs typeface="Calibri"/>
              </a:rPr>
              <a:t>banglore </a:t>
            </a:r>
            <a:r>
              <a:rPr sz="2000" spc="-5" dirty="0">
                <a:latin typeface="Calibri"/>
                <a:cs typeface="Calibri"/>
              </a:rPr>
              <a:t> and ghaziabad </a:t>
            </a:r>
            <a:r>
              <a:rPr sz="2000" spc="-10" dirty="0">
                <a:latin typeface="Calibri"/>
                <a:cs typeface="Calibri"/>
              </a:rPr>
              <a:t>shop </a:t>
            </a:r>
            <a:r>
              <a:rPr sz="2000" spc="-20" dirty="0">
                <a:latin typeface="Calibri"/>
                <a:cs typeface="Calibri"/>
              </a:rPr>
              <a:t>have </a:t>
            </a:r>
            <a:r>
              <a:rPr sz="2000" spc="-5" dirty="0">
                <a:latin typeface="Calibri"/>
                <a:cs typeface="Calibri"/>
              </a:rPr>
              <a:t>shopped online </a:t>
            </a:r>
            <a:r>
              <a:rPr sz="2000" spc="-25" dirty="0">
                <a:latin typeface="Calibri"/>
                <a:cs typeface="Calibri"/>
              </a:rPr>
              <a:t>for </a:t>
            </a:r>
            <a:r>
              <a:rPr sz="2000" spc="-10" dirty="0">
                <a:latin typeface="Calibri"/>
                <a:cs typeface="Calibri"/>
              </a:rPr>
              <a:t>less </a:t>
            </a:r>
            <a:r>
              <a:rPr sz="2000" spc="-5" dirty="0">
                <a:latin typeface="Calibri"/>
                <a:cs typeface="Calibri"/>
              </a:rPr>
              <a:t>than 1 </a:t>
            </a:r>
            <a:r>
              <a:rPr sz="2000" spc="-50" dirty="0">
                <a:latin typeface="Calibri"/>
                <a:cs typeface="Calibri"/>
              </a:rPr>
              <a:t>year. </a:t>
            </a:r>
            <a:r>
              <a:rPr sz="2000" spc="-10" dirty="0">
                <a:latin typeface="Calibri"/>
                <a:cs typeface="Calibri"/>
              </a:rPr>
              <a:t>Highest number </a:t>
            </a:r>
            <a:r>
              <a:rPr sz="2000" spc="-5" dirty="0">
                <a:latin typeface="Calibri"/>
                <a:cs typeface="Calibri"/>
              </a:rPr>
              <a:t>of </a:t>
            </a:r>
            <a:r>
              <a:rPr sz="2000" spc="-10" dirty="0">
                <a:latin typeface="Calibri"/>
                <a:cs typeface="Calibri"/>
              </a:rPr>
              <a:t>men </a:t>
            </a:r>
            <a:r>
              <a:rPr sz="2000" spc="-5" dirty="0">
                <a:latin typeface="Calibri"/>
                <a:cs typeface="Calibri"/>
              </a:rPr>
              <a:t>shopping </a:t>
            </a:r>
            <a:r>
              <a:rPr sz="2000" dirty="0">
                <a:latin typeface="Calibri"/>
                <a:cs typeface="Calibri"/>
              </a:rPr>
              <a:t> </a:t>
            </a:r>
            <a:r>
              <a:rPr sz="2000" spc="-5" dirty="0">
                <a:latin typeface="Calibri"/>
                <a:cs typeface="Calibri"/>
              </a:rPr>
              <a:t>online belong </a:t>
            </a:r>
            <a:r>
              <a:rPr sz="2000" spc="-15" dirty="0">
                <a:latin typeface="Calibri"/>
                <a:cs typeface="Calibri"/>
              </a:rPr>
              <a:t>from </a:t>
            </a:r>
            <a:r>
              <a:rPr sz="2000" spc="-5" dirty="0">
                <a:latin typeface="Calibri"/>
                <a:cs typeface="Calibri"/>
              </a:rPr>
              <a:t>delhi and </a:t>
            </a:r>
            <a:r>
              <a:rPr sz="2000" dirty="0">
                <a:latin typeface="Calibri"/>
                <a:cs typeface="Calibri"/>
              </a:rPr>
              <a:t>noida, </a:t>
            </a:r>
            <a:r>
              <a:rPr sz="2000" spc="-5" dirty="0">
                <a:latin typeface="Calibri"/>
                <a:cs typeface="Calibri"/>
              </a:rPr>
              <a:t>while </a:t>
            </a:r>
            <a:r>
              <a:rPr sz="2000" spc="-15" dirty="0">
                <a:latin typeface="Calibri"/>
                <a:cs typeface="Calibri"/>
              </a:rPr>
              <a:t>men from </a:t>
            </a:r>
            <a:r>
              <a:rPr sz="2000" spc="-10" dirty="0">
                <a:latin typeface="Calibri"/>
                <a:cs typeface="Calibri"/>
              </a:rPr>
              <a:t>moradabad </a:t>
            </a:r>
            <a:r>
              <a:rPr sz="2000" spc="-20" dirty="0">
                <a:latin typeface="Calibri"/>
                <a:cs typeface="Calibri"/>
              </a:rPr>
              <a:t>have </a:t>
            </a:r>
            <a:r>
              <a:rPr sz="2000" spc="-10" dirty="0">
                <a:latin typeface="Calibri"/>
                <a:cs typeface="Calibri"/>
              </a:rPr>
              <a:t>been </a:t>
            </a:r>
            <a:r>
              <a:rPr sz="2000" spc="-5" dirty="0">
                <a:latin typeface="Calibri"/>
                <a:cs typeface="Calibri"/>
              </a:rPr>
              <a:t>shopping online </a:t>
            </a:r>
            <a:r>
              <a:rPr sz="2000" spc="-25" dirty="0">
                <a:latin typeface="Calibri"/>
                <a:cs typeface="Calibri"/>
              </a:rPr>
              <a:t>for </a:t>
            </a:r>
            <a:r>
              <a:rPr sz="2000" spc="-20" dirty="0">
                <a:latin typeface="Calibri"/>
                <a:cs typeface="Calibri"/>
              </a:rPr>
              <a:t> </a:t>
            </a:r>
            <a:r>
              <a:rPr sz="2000" dirty="0">
                <a:latin typeface="Calibri"/>
                <a:cs typeface="Calibri"/>
              </a:rPr>
              <a:t>the</a:t>
            </a:r>
            <a:r>
              <a:rPr sz="2000" spc="-15" dirty="0">
                <a:latin typeface="Calibri"/>
                <a:cs typeface="Calibri"/>
              </a:rPr>
              <a:t> longest.</a:t>
            </a:r>
            <a:r>
              <a:rPr sz="2000" spc="50" dirty="0">
                <a:latin typeface="Calibri"/>
                <a:cs typeface="Calibri"/>
              </a:rPr>
              <a:t> </a:t>
            </a:r>
            <a:r>
              <a:rPr sz="2000" spc="-30" dirty="0">
                <a:latin typeface="Calibri"/>
                <a:cs typeface="Calibri"/>
              </a:rPr>
              <a:t>Women</a:t>
            </a:r>
            <a:r>
              <a:rPr sz="2000" spc="30" dirty="0">
                <a:latin typeface="Calibri"/>
                <a:cs typeface="Calibri"/>
              </a:rPr>
              <a:t> </a:t>
            </a:r>
            <a:r>
              <a:rPr sz="2000" spc="-15" dirty="0">
                <a:latin typeface="Calibri"/>
                <a:cs typeface="Calibri"/>
              </a:rPr>
              <a:t>from</a:t>
            </a:r>
            <a:r>
              <a:rPr sz="2000" spc="20" dirty="0">
                <a:latin typeface="Calibri"/>
                <a:cs typeface="Calibri"/>
              </a:rPr>
              <a:t> </a:t>
            </a:r>
            <a:r>
              <a:rPr sz="2000" spc="-10" dirty="0">
                <a:latin typeface="Calibri"/>
                <a:cs typeface="Calibri"/>
              </a:rPr>
              <a:t>meerut</a:t>
            </a:r>
            <a:r>
              <a:rPr sz="2000" spc="60" dirty="0">
                <a:latin typeface="Calibri"/>
                <a:cs typeface="Calibri"/>
              </a:rPr>
              <a:t> </a:t>
            </a:r>
            <a:r>
              <a:rPr sz="2000" dirty="0">
                <a:latin typeface="Calibri"/>
                <a:cs typeface="Calibri"/>
              </a:rPr>
              <a:t>and</a:t>
            </a:r>
            <a:r>
              <a:rPr sz="2000" spc="-15" dirty="0">
                <a:latin typeface="Calibri"/>
                <a:cs typeface="Calibri"/>
              </a:rPr>
              <a:t> </a:t>
            </a:r>
            <a:r>
              <a:rPr sz="2000" spc="-5" dirty="0">
                <a:latin typeface="Calibri"/>
                <a:cs typeface="Calibri"/>
              </a:rPr>
              <a:t>noida</a:t>
            </a:r>
            <a:r>
              <a:rPr sz="2000" spc="15" dirty="0">
                <a:latin typeface="Calibri"/>
                <a:cs typeface="Calibri"/>
              </a:rPr>
              <a:t> </a:t>
            </a:r>
            <a:r>
              <a:rPr sz="2000" spc="-20" dirty="0">
                <a:latin typeface="Calibri"/>
                <a:cs typeface="Calibri"/>
              </a:rPr>
              <a:t>have</a:t>
            </a:r>
            <a:r>
              <a:rPr sz="2000" spc="-10" dirty="0">
                <a:latin typeface="Calibri"/>
                <a:cs typeface="Calibri"/>
              </a:rPr>
              <a:t> </a:t>
            </a:r>
            <a:r>
              <a:rPr sz="2000" spc="-5" dirty="0">
                <a:latin typeface="Calibri"/>
                <a:cs typeface="Calibri"/>
              </a:rPr>
              <a:t>shopped</a:t>
            </a:r>
            <a:r>
              <a:rPr sz="2000" dirty="0">
                <a:latin typeface="Calibri"/>
                <a:cs typeface="Calibri"/>
              </a:rPr>
              <a:t> the</a:t>
            </a:r>
            <a:r>
              <a:rPr sz="2000" spc="15" dirty="0">
                <a:latin typeface="Calibri"/>
                <a:cs typeface="Calibri"/>
              </a:rPr>
              <a:t> </a:t>
            </a:r>
            <a:r>
              <a:rPr sz="2000" spc="-10" dirty="0">
                <a:latin typeface="Calibri"/>
                <a:cs typeface="Calibri"/>
              </a:rPr>
              <a:t>longest.</a:t>
            </a:r>
            <a:endParaRPr sz="2000">
              <a:latin typeface="Calibri"/>
              <a:cs typeface="Calibri"/>
            </a:endParaRPr>
          </a:p>
          <a:p>
            <a:pPr marL="241300" indent="-228600">
              <a:lnSpc>
                <a:spcPct val="100000"/>
              </a:lnSpc>
              <a:spcBef>
                <a:spcPts val="290"/>
              </a:spcBef>
              <a:buFont typeface="Arial MT"/>
              <a:buChar char="•"/>
              <a:tabLst>
                <a:tab pos="240665" algn="l"/>
                <a:tab pos="241300" algn="l"/>
              </a:tabLst>
            </a:pPr>
            <a:r>
              <a:rPr sz="2000" spc="-10" dirty="0">
                <a:latin typeface="Calibri"/>
                <a:cs typeface="Calibri"/>
              </a:rPr>
              <a:t>Men</a:t>
            </a:r>
            <a:r>
              <a:rPr sz="2000" spc="30" dirty="0">
                <a:latin typeface="Calibri"/>
                <a:cs typeface="Calibri"/>
              </a:rPr>
              <a:t> </a:t>
            </a:r>
            <a:r>
              <a:rPr sz="2000" spc="-10" dirty="0">
                <a:latin typeface="Calibri"/>
                <a:cs typeface="Calibri"/>
              </a:rPr>
              <a:t>&amp; </a:t>
            </a:r>
            <a:r>
              <a:rPr sz="2000" spc="-30" dirty="0">
                <a:latin typeface="Calibri"/>
                <a:cs typeface="Calibri"/>
              </a:rPr>
              <a:t>Women</a:t>
            </a:r>
            <a:r>
              <a:rPr sz="2000" spc="30" dirty="0">
                <a:latin typeface="Calibri"/>
                <a:cs typeface="Calibri"/>
              </a:rPr>
              <a:t> </a:t>
            </a:r>
            <a:r>
              <a:rPr sz="2000" spc="-5" dirty="0">
                <a:latin typeface="Calibri"/>
                <a:cs typeface="Calibri"/>
              </a:rPr>
              <a:t>both </a:t>
            </a:r>
            <a:r>
              <a:rPr sz="2000" spc="-10" dirty="0">
                <a:latin typeface="Calibri"/>
                <a:cs typeface="Calibri"/>
              </a:rPr>
              <a:t>spends</a:t>
            </a:r>
            <a:r>
              <a:rPr sz="2000" spc="35" dirty="0">
                <a:latin typeface="Calibri"/>
                <a:cs typeface="Calibri"/>
              </a:rPr>
              <a:t> </a:t>
            </a:r>
            <a:r>
              <a:rPr sz="2000" spc="-5" dirty="0">
                <a:latin typeface="Calibri"/>
                <a:cs typeface="Calibri"/>
              </a:rPr>
              <a:t>a</a:t>
            </a:r>
            <a:r>
              <a:rPr sz="2000" spc="-10" dirty="0">
                <a:latin typeface="Calibri"/>
                <a:cs typeface="Calibri"/>
              </a:rPr>
              <a:t> </a:t>
            </a:r>
            <a:r>
              <a:rPr sz="2000" spc="-5" dirty="0">
                <a:latin typeface="Calibri"/>
                <a:cs typeface="Calibri"/>
              </a:rPr>
              <a:t>lot</a:t>
            </a:r>
            <a:r>
              <a:rPr sz="2000" spc="5" dirty="0">
                <a:latin typeface="Calibri"/>
                <a:cs typeface="Calibri"/>
              </a:rPr>
              <a:t> </a:t>
            </a:r>
            <a:r>
              <a:rPr sz="2000" spc="-5" dirty="0">
                <a:latin typeface="Calibri"/>
                <a:cs typeface="Calibri"/>
              </a:rPr>
              <a:t>of</a:t>
            </a:r>
            <a:r>
              <a:rPr sz="2000" spc="-10" dirty="0">
                <a:latin typeface="Calibri"/>
                <a:cs typeface="Calibri"/>
              </a:rPr>
              <a:t> </a:t>
            </a:r>
            <a:r>
              <a:rPr sz="2000" spc="-5" dirty="0">
                <a:latin typeface="Calibri"/>
                <a:cs typeface="Calibri"/>
              </a:rPr>
              <a:t>time</a:t>
            </a:r>
            <a:r>
              <a:rPr sz="2000" spc="45" dirty="0">
                <a:latin typeface="Calibri"/>
                <a:cs typeface="Calibri"/>
              </a:rPr>
              <a:t> </a:t>
            </a:r>
            <a:r>
              <a:rPr sz="2000" spc="-15" dirty="0">
                <a:latin typeface="Calibri"/>
                <a:cs typeface="Calibri"/>
              </a:rPr>
              <a:t>to</a:t>
            </a:r>
            <a:r>
              <a:rPr sz="2000" dirty="0">
                <a:latin typeface="Calibri"/>
                <a:cs typeface="Calibri"/>
              </a:rPr>
              <a:t> </a:t>
            </a:r>
            <a:r>
              <a:rPr sz="2000" spc="-25" dirty="0">
                <a:latin typeface="Calibri"/>
                <a:cs typeface="Calibri"/>
              </a:rPr>
              <a:t>make</a:t>
            </a:r>
            <a:r>
              <a:rPr sz="2000" spc="20" dirty="0">
                <a:latin typeface="Calibri"/>
                <a:cs typeface="Calibri"/>
              </a:rPr>
              <a:t> </a:t>
            </a:r>
            <a:r>
              <a:rPr sz="2000" spc="-5" dirty="0">
                <a:latin typeface="Calibri"/>
                <a:cs typeface="Calibri"/>
              </a:rPr>
              <a:t>a</a:t>
            </a:r>
            <a:r>
              <a:rPr sz="2000" spc="5" dirty="0">
                <a:latin typeface="Calibri"/>
                <a:cs typeface="Calibri"/>
              </a:rPr>
              <a:t> </a:t>
            </a:r>
            <a:r>
              <a:rPr sz="2000" spc="-5" dirty="0">
                <a:latin typeface="Calibri"/>
                <a:cs typeface="Calibri"/>
              </a:rPr>
              <a:t>purchase</a:t>
            </a:r>
            <a:r>
              <a:rPr sz="2000" spc="15" dirty="0">
                <a:latin typeface="Calibri"/>
                <a:cs typeface="Calibri"/>
              </a:rPr>
              <a:t> </a:t>
            </a:r>
            <a:r>
              <a:rPr sz="2000" spc="-10" dirty="0">
                <a:latin typeface="Calibri"/>
                <a:cs typeface="Calibri"/>
              </a:rPr>
              <a:t>decision</a:t>
            </a:r>
            <a:r>
              <a:rPr sz="2000" spc="35" dirty="0">
                <a:latin typeface="Calibri"/>
                <a:cs typeface="Calibri"/>
              </a:rPr>
              <a:t> </a:t>
            </a:r>
            <a:r>
              <a:rPr sz="2000" spc="-5" dirty="0">
                <a:latin typeface="Calibri"/>
                <a:cs typeface="Calibri"/>
              </a:rPr>
              <a:t>on</a:t>
            </a:r>
            <a:r>
              <a:rPr sz="2000" spc="10" dirty="0">
                <a:latin typeface="Calibri"/>
                <a:cs typeface="Calibri"/>
              </a:rPr>
              <a:t> </a:t>
            </a:r>
            <a:r>
              <a:rPr sz="2000" spc="-15" dirty="0">
                <a:latin typeface="Calibri"/>
                <a:cs typeface="Calibri"/>
              </a:rPr>
              <a:t>Amazon</a:t>
            </a:r>
            <a:endParaRPr sz="2000">
              <a:latin typeface="Calibri"/>
              <a:cs typeface="Calibri"/>
            </a:endParaRPr>
          </a:p>
          <a:p>
            <a:pPr marL="241300" indent="-228600">
              <a:lnSpc>
                <a:spcPct val="100000"/>
              </a:lnSpc>
              <a:spcBef>
                <a:spcPts val="265"/>
              </a:spcBef>
              <a:buFont typeface="Arial MT"/>
              <a:buChar char="•"/>
              <a:tabLst>
                <a:tab pos="240665" algn="l"/>
                <a:tab pos="241300" algn="l"/>
              </a:tabLst>
            </a:pPr>
            <a:r>
              <a:rPr sz="2000" spc="-10" dirty="0">
                <a:latin typeface="Calibri"/>
                <a:cs typeface="Calibri"/>
              </a:rPr>
              <a:t>Also</a:t>
            </a:r>
            <a:r>
              <a:rPr sz="2000" spc="25" dirty="0">
                <a:latin typeface="Calibri"/>
                <a:cs typeface="Calibri"/>
              </a:rPr>
              <a:t> </a:t>
            </a:r>
            <a:r>
              <a:rPr sz="2000" spc="-10" dirty="0">
                <a:latin typeface="Calibri"/>
                <a:cs typeface="Calibri"/>
              </a:rPr>
              <a:t>they</a:t>
            </a:r>
            <a:r>
              <a:rPr sz="2000" spc="10" dirty="0">
                <a:latin typeface="Calibri"/>
                <a:cs typeface="Calibri"/>
              </a:rPr>
              <a:t> </a:t>
            </a:r>
            <a:r>
              <a:rPr sz="2000" spc="-5" dirty="0">
                <a:latin typeface="Calibri"/>
                <a:cs typeface="Calibri"/>
              </a:rPr>
              <a:t>spend</a:t>
            </a:r>
            <a:r>
              <a:rPr sz="2000" spc="35" dirty="0">
                <a:latin typeface="Calibri"/>
                <a:cs typeface="Calibri"/>
              </a:rPr>
              <a:t> </a:t>
            </a:r>
            <a:r>
              <a:rPr sz="2000" spc="-5" dirty="0">
                <a:latin typeface="Calibri"/>
                <a:cs typeface="Calibri"/>
              </a:rPr>
              <a:t>a</a:t>
            </a:r>
            <a:r>
              <a:rPr sz="2000" spc="10" dirty="0">
                <a:latin typeface="Calibri"/>
                <a:cs typeface="Calibri"/>
              </a:rPr>
              <a:t> </a:t>
            </a:r>
            <a:r>
              <a:rPr sz="2000" spc="-10" dirty="0">
                <a:latin typeface="Calibri"/>
                <a:cs typeface="Calibri"/>
              </a:rPr>
              <a:t>less</a:t>
            </a:r>
            <a:r>
              <a:rPr sz="2000" spc="35" dirty="0">
                <a:latin typeface="Calibri"/>
                <a:cs typeface="Calibri"/>
              </a:rPr>
              <a:t> </a:t>
            </a:r>
            <a:r>
              <a:rPr sz="2000" spc="-5" dirty="0">
                <a:latin typeface="Calibri"/>
                <a:cs typeface="Calibri"/>
              </a:rPr>
              <a:t>than 1</a:t>
            </a:r>
            <a:r>
              <a:rPr sz="2000" dirty="0">
                <a:latin typeface="Calibri"/>
                <a:cs typeface="Calibri"/>
              </a:rPr>
              <a:t> </a:t>
            </a:r>
            <a:r>
              <a:rPr sz="2000" spc="-10" dirty="0">
                <a:latin typeface="Calibri"/>
                <a:cs typeface="Calibri"/>
              </a:rPr>
              <a:t>min</a:t>
            </a:r>
            <a:r>
              <a:rPr sz="2000" spc="35" dirty="0">
                <a:latin typeface="Calibri"/>
                <a:cs typeface="Calibri"/>
              </a:rPr>
              <a:t> </a:t>
            </a:r>
            <a:r>
              <a:rPr sz="2000" spc="-25" dirty="0">
                <a:latin typeface="Calibri"/>
                <a:cs typeface="Calibri"/>
              </a:rPr>
              <a:t>before</a:t>
            </a:r>
            <a:r>
              <a:rPr sz="2000" spc="20" dirty="0">
                <a:latin typeface="Calibri"/>
                <a:cs typeface="Calibri"/>
              </a:rPr>
              <a:t> </a:t>
            </a:r>
            <a:r>
              <a:rPr sz="2000" spc="-5" dirty="0">
                <a:latin typeface="Calibri"/>
                <a:cs typeface="Calibri"/>
              </a:rPr>
              <a:t>making</a:t>
            </a:r>
            <a:r>
              <a:rPr sz="2000" spc="20" dirty="0">
                <a:latin typeface="Calibri"/>
                <a:cs typeface="Calibri"/>
              </a:rPr>
              <a:t> </a:t>
            </a:r>
            <a:r>
              <a:rPr sz="2000" spc="-5" dirty="0">
                <a:latin typeface="Calibri"/>
                <a:cs typeface="Calibri"/>
              </a:rPr>
              <a:t>a</a:t>
            </a:r>
            <a:r>
              <a:rPr sz="2000" spc="10" dirty="0">
                <a:latin typeface="Calibri"/>
                <a:cs typeface="Calibri"/>
              </a:rPr>
              <a:t> </a:t>
            </a:r>
            <a:r>
              <a:rPr sz="2000" spc="-10" dirty="0">
                <a:latin typeface="Calibri"/>
                <a:cs typeface="Calibri"/>
              </a:rPr>
              <a:t>purchase</a:t>
            </a:r>
            <a:r>
              <a:rPr sz="2000" spc="20" dirty="0">
                <a:latin typeface="Calibri"/>
                <a:cs typeface="Calibri"/>
              </a:rPr>
              <a:t> </a:t>
            </a:r>
            <a:r>
              <a:rPr sz="2000" spc="-10" dirty="0">
                <a:latin typeface="Calibri"/>
                <a:cs typeface="Calibri"/>
              </a:rPr>
              <a:t>decision</a:t>
            </a:r>
            <a:r>
              <a:rPr sz="2000" spc="40" dirty="0">
                <a:latin typeface="Calibri"/>
                <a:cs typeface="Calibri"/>
              </a:rPr>
              <a:t> </a:t>
            </a:r>
            <a:r>
              <a:rPr sz="2000" spc="-10" dirty="0">
                <a:latin typeface="Calibri"/>
                <a:cs typeface="Calibri"/>
              </a:rPr>
              <a:t>on</a:t>
            </a:r>
            <a:r>
              <a:rPr sz="2000" spc="10" dirty="0">
                <a:latin typeface="Calibri"/>
                <a:cs typeface="Calibri"/>
              </a:rPr>
              <a:t> </a:t>
            </a:r>
            <a:r>
              <a:rPr sz="2000" spc="-10" dirty="0">
                <a:latin typeface="Calibri"/>
                <a:cs typeface="Calibri"/>
              </a:rPr>
              <a:t>Amazon,</a:t>
            </a:r>
            <a:r>
              <a:rPr sz="2000" spc="5" dirty="0">
                <a:latin typeface="Calibri"/>
                <a:cs typeface="Calibri"/>
              </a:rPr>
              <a:t> </a:t>
            </a:r>
            <a:r>
              <a:rPr sz="2000" spc="-5" dirty="0">
                <a:latin typeface="Calibri"/>
                <a:cs typeface="Calibri"/>
              </a:rPr>
              <a:t>Flipkart,</a:t>
            </a:r>
            <a:r>
              <a:rPr sz="2000" spc="95" dirty="0">
                <a:latin typeface="Calibri"/>
                <a:cs typeface="Calibri"/>
              </a:rPr>
              <a:t> </a:t>
            </a:r>
            <a:r>
              <a:rPr sz="2000" spc="-20" dirty="0">
                <a:latin typeface="Calibri"/>
                <a:cs typeface="Calibri"/>
              </a:rPr>
              <a:t>Paytm</a:t>
            </a:r>
            <a:endParaRPr sz="2000">
              <a:latin typeface="Calibri"/>
              <a:cs typeface="Calibri"/>
            </a:endParaRPr>
          </a:p>
          <a:p>
            <a:pPr marL="241300" indent="-228600">
              <a:lnSpc>
                <a:spcPct val="100000"/>
              </a:lnSpc>
              <a:spcBef>
                <a:spcPts val="290"/>
              </a:spcBef>
              <a:buFont typeface="Arial MT"/>
              <a:buChar char="•"/>
              <a:tabLst>
                <a:tab pos="240665" algn="l"/>
                <a:tab pos="241300" algn="l"/>
              </a:tabLst>
            </a:pPr>
            <a:r>
              <a:rPr sz="2000" spc="-20" dirty="0">
                <a:latin typeface="Calibri"/>
                <a:cs typeface="Calibri"/>
              </a:rPr>
              <a:t>They</a:t>
            </a:r>
            <a:r>
              <a:rPr sz="2000" spc="30" dirty="0">
                <a:latin typeface="Calibri"/>
                <a:cs typeface="Calibri"/>
              </a:rPr>
              <a:t> </a:t>
            </a:r>
            <a:r>
              <a:rPr sz="2000" spc="-10" dirty="0">
                <a:latin typeface="Calibri"/>
                <a:cs typeface="Calibri"/>
              </a:rPr>
              <a:t>spend</a:t>
            </a:r>
            <a:r>
              <a:rPr sz="2000" spc="10" dirty="0">
                <a:latin typeface="Calibri"/>
                <a:cs typeface="Calibri"/>
              </a:rPr>
              <a:t> </a:t>
            </a:r>
            <a:r>
              <a:rPr sz="2000" spc="-5" dirty="0">
                <a:latin typeface="Calibri"/>
                <a:cs typeface="Calibri"/>
              </a:rPr>
              <a:t>a</a:t>
            </a:r>
            <a:r>
              <a:rPr sz="2000" spc="10" dirty="0">
                <a:latin typeface="Calibri"/>
                <a:cs typeface="Calibri"/>
              </a:rPr>
              <a:t> </a:t>
            </a:r>
            <a:r>
              <a:rPr sz="2000" spc="-5" dirty="0">
                <a:latin typeface="Calibri"/>
                <a:cs typeface="Calibri"/>
              </a:rPr>
              <a:t>lot</a:t>
            </a:r>
            <a:r>
              <a:rPr sz="2000" spc="10" dirty="0">
                <a:latin typeface="Calibri"/>
                <a:cs typeface="Calibri"/>
              </a:rPr>
              <a:t> </a:t>
            </a:r>
            <a:r>
              <a:rPr sz="2000" spc="-5" dirty="0">
                <a:latin typeface="Calibri"/>
                <a:cs typeface="Calibri"/>
              </a:rPr>
              <a:t>while</a:t>
            </a:r>
            <a:r>
              <a:rPr sz="2000" spc="15" dirty="0">
                <a:latin typeface="Calibri"/>
                <a:cs typeface="Calibri"/>
              </a:rPr>
              <a:t> </a:t>
            </a:r>
            <a:r>
              <a:rPr sz="2000" spc="-10" dirty="0">
                <a:latin typeface="Calibri"/>
                <a:cs typeface="Calibri"/>
              </a:rPr>
              <a:t>surfing</a:t>
            </a:r>
            <a:r>
              <a:rPr sz="2000" spc="30" dirty="0">
                <a:latin typeface="Calibri"/>
                <a:cs typeface="Calibri"/>
              </a:rPr>
              <a:t> </a:t>
            </a:r>
            <a:r>
              <a:rPr sz="2000" spc="-10" dirty="0">
                <a:latin typeface="Calibri"/>
                <a:cs typeface="Calibri"/>
              </a:rPr>
              <a:t>through </a:t>
            </a:r>
            <a:r>
              <a:rPr sz="2000" spc="-20" dirty="0">
                <a:latin typeface="Calibri"/>
                <a:cs typeface="Calibri"/>
              </a:rPr>
              <a:t>many</a:t>
            </a:r>
            <a:r>
              <a:rPr sz="2000" spc="10" dirty="0">
                <a:latin typeface="Calibri"/>
                <a:cs typeface="Calibri"/>
              </a:rPr>
              <a:t> </a:t>
            </a:r>
            <a:r>
              <a:rPr sz="2000" spc="-15" dirty="0">
                <a:latin typeface="Calibri"/>
                <a:cs typeface="Calibri"/>
              </a:rPr>
              <a:t>websites.</a:t>
            </a:r>
            <a:endParaRPr sz="2000">
              <a:latin typeface="Calibri"/>
              <a:cs typeface="Calibri"/>
            </a:endParaRPr>
          </a:p>
          <a:p>
            <a:pPr marL="241300" marR="302260" indent="-228600">
              <a:lnSpc>
                <a:spcPct val="70000"/>
              </a:lnSpc>
              <a:spcBef>
                <a:spcPts val="1005"/>
              </a:spcBef>
              <a:buFont typeface="Arial MT"/>
              <a:buChar char="•"/>
              <a:tabLst>
                <a:tab pos="240665" algn="l"/>
                <a:tab pos="241300" algn="l"/>
              </a:tabLst>
            </a:pPr>
            <a:r>
              <a:rPr sz="2000" spc="-30" dirty="0">
                <a:latin typeface="Calibri"/>
                <a:cs typeface="Calibri"/>
              </a:rPr>
              <a:t>Even</a:t>
            </a:r>
            <a:r>
              <a:rPr sz="2000" spc="35" dirty="0">
                <a:latin typeface="Calibri"/>
                <a:cs typeface="Calibri"/>
              </a:rPr>
              <a:t> </a:t>
            </a:r>
            <a:r>
              <a:rPr sz="2000" spc="-5" dirty="0">
                <a:latin typeface="Calibri"/>
                <a:cs typeface="Calibri"/>
              </a:rPr>
              <a:t>though</a:t>
            </a:r>
            <a:r>
              <a:rPr sz="2000" spc="-35" dirty="0">
                <a:latin typeface="Calibri"/>
                <a:cs typeface="Calibri"/>
              </a:rPr>
              <a:t> </a:t>
            </a:r>
            <a:r>
              <a:rPr sz="2000" spc="-5" dirty="0">
                <a:latin typeface="Calibri"/>
                <a:cs typeface="Calibri"/>
              </a:rPr>
              <a:t>people</a:t>
            </a:r>
            <a:r>
              <a:rPr sz="2000" spc="20" dirty="0">
                <a:latin typeface="Calibri"/>
                <a:cs typeface="Calibri"/>
              </a:rPr>
              <a:t> </a:t>
            </a:r>
            <a:r>
              <a:rPr sz="2000" spc="-5" dirty="0">
                <a:latin typeface="Calibri"/>
                <a:cs typeface="Calibri"/>
              </a:rPr>
              <a:t>who</a:t>
            </a:r>
            <a:r>
              <a:rPr sz="2000" spc="10" dirty="0">
                <a:latin typeface="Calibri"/>
                <a:cs typeface="Calibri"/>
              </a:rPr>
              <a:t> </a:t>
            </a:r>
            <a:r>
              <a:rPr sz="2000" spc="-10" dirty="0">
                <a:latin typeface="Calibri"/>
                <a:cs typeface="Calibri"/>
              </a:rPr>
              <a:t>are </a:t>
            </a:r>
            <a:r>
              <a:rPr sz="2000" spc="-5" dirty="0">
                <a:latin typeface="Calibri"/>
                <a:cs typeface="Calibri"/>
              </a:rPr>
              <a:t>shopping</a:t>
            </a:r>
            <a:r>
              <a:rPr sz="2000" dirty="0">
                <a:latin typeface="Calibri"/>
                <a:cs typeface="Calibri"/>
              </a:rPr>
              <a:t> </a:t>
            </a:r>
            <a:r>
              <a:rPr sz="2000" spc="-5" dirty="0">
                <a:latin typeface="Calibri"/>
                <a:cs typeface="Calibri"/>
              </a:rPr>
              <a:t>online</a:t>
            </a:r>
            <a:r>
              <a:rPr sz="2000" spc="5" dirty="0">
                <a:latin typeface="Calibri"/>
                <a:cs typeface="Calibri"/>
              </a:rPr>
              <a:t> </a:t>
            </a:r>
            <a:r>
              <a:rPr sz="2000" spc="-25" dirty="0">
                <a:latin typeface="Calibri"/>
                <a:cs typeface="Calibri"/>
              </a:rPr>
              <a:t>for</a:t>
            </a:r>
            <a:r>
              <a:rPr sz="2000" spc="30" dirty="0">
                <a:latin typeface="Calibri"/>
                <a:cs typeface="Calibri"/>
              </a:rPr>
              <a:t> </a:t>
            </a:r>
            <a:r>
              <a:rPr sz="2000" spc="-15" dirty="0">
                <a:latin typeface="Calibri"/>
                <a:cs typeface="Calibri"/>
              </a:rPr>
              <a:t>more</a:t>
            </a:r>
            <a:r>
              <a:rPr sz="2000" spc="-10" dirty="0">
                <a:latin typeface="Calibri"/>
                <a:cs typeface="Calibri"/>
              </a:rPr>
              <a:t> </a:t>
            </a:r>
            <a:r>
              <a:rPr sz="2000" spc="-5" dirty="0">
                <a:latin typeface="Calibri"/>
                <a:cs typeface="Calibri"/>
              </a:rPr>
              <a:t>than</a:t>
            </a:r>
            <a:r>
              <a:rPr sz="2000" spc="15" dirty="0">
                <a:latin typeface="Calibri"/>
                <a:cs typeface="Calibri"/>
              </a:rPr>
              <a:t> </a:t>
            </a:r>
            <a:r>
              <a:rPr sz="2000" spc="-5" dirty="0">
                <a:latin typeface="Calibri"/>
                <a:cs typeface="Calibri"/>
              </a:rPr>
              <a:t>3</a:t>
            </a:r>
            <a:r>
              <a:rPr sz="2000" spc="10" dirty="0">
                <a:latin typeface="Calibri"/>
                <a:cs typeface="Calibri"/>
              </a:rPr>
              <a:t> </a:t>
            </a:r>
            <a:r>
              <a:rPr sz="2000" spc="-15" dirty="0">
                <a:latin typeface="Calibri"/>
                <a:cs typeface="Calibri"/>
              </a:rPr>
              <a:t>years</a:t>
            </a:r>
            <a:r>
              <a:rPr sz="2000" spc="-10" dirty="0">
                <a:latin typeface="Calibri"/>
                <a:cs typeface="Calibri"/>
              </a:rPr>
              <a:t> </a:t>
            </a:r>
            <a:r>
              <a:rPr sz="2000" spc="-5" dirty="0">
                <a:latin typeface="Calibri"/>
                <a:cs typeface="Calibri"/>
              </a:rPr>
              <a:t>use</a:t>
            </a:r>
            <a:r>
              <a:rPr sz="2000" spc="20" dirty="0">
                <a:latin typeface="Calibri"/>
                <a:cs typeface="Calibri"/>
              </a:rPr>
              <a:t> </a:t>
            </a:r>
            <a:r>
              <a:rPr sz="2000" spc="-10" dirty="0">
                <a:latin typeface="Calibri"/>
                <a:cs typeface="Calibri"/>
              </a:rPr>
              <a:t>search</a:t>
            </a:r>
            <a:r>
              <a:rPr sz="2000" spc="60" dirty="0">
                <a:latin typeface="Calibri"/>
                <a:cs typeface="Calibri"/>
              </a:rPr>
              <a:t> </a:t>
            </a:r>
            <a:r>
              <a:rPr sz="2000" spc="-5" dirty="0">
                <a:latin typeface="Calibri"/>
                <a:cs typeface="Calibri"/>
              </a:rPr>
              <a:t>engine</a:t>
            </a:r>
            <a:r>
              <a:rPr sz="2000" spc="20" dirty="0">
                <a:latin typeface="Calibri"/>
                <a:cs typeface="Calibri"/>
              </a:rPr>
              <a:t> </a:t>
            </a:r>
            <a:r>
              <a:rPr sz="2000" spc="-5" dirty="0">
                <a:latin typeface="Calibri"/>
                <a:cs typeface="Calibri"/>
              </a:rPr>
              <a:t>in</a:t>
            </a:r>
            <a:r>
              <a:rPr sz="2000" spc="10" dirty="0">
                <a:latin typeface="Calibri"/>
                <a:cs typeface="Calibri"/>
              </a:rPr>
              <a:t> </a:t>
            </a:r>
            <a:r>
              <a:rPr sz="2000" spc="-15" dirty="0">
                <a:latin typeface="Calibri"/>
                <a:cs typeface="Calibri"/>
              </a:rPr>
              <a:t>large </a:t>
            </a:r>
            <a:r>
              <a:rPr sz="2000" spc="-440" dirty="0">
                <a:latin typeface="Calibri"/>
                <a:cs typeface="Calibri"/>
              </a:rPr>
              <a:t> </a:t>
            </a:r>
            <a:r>
              <a:rPr sz="2000" spc="-10" dirty="0">
                <a:latin typeface="Calibri"/>
                <a:cs typeface="Calibri"/>
              </a:rPr>
              <a:t>number</a:t>
            </a:r>
            <a:r>
              <a:rPr sz="2000" spc="30" dirty="0">
                <a:latin typeface="Calibri"/>
                <a:cs typeface="Calibri"/>
              </a:rPr>
              <a:t> </a:t>
            </a:r>
            <a:r>
              <a:rPr sz="2000" spc="-5" dirty="0">
                <a:latin typeface="Calibri"/>
                <a:cs typeface="Calibri"/>
              </a:rPr>
              <a:t>which</a:t>
            </a:r>
            <a:r>
              <a:rPr sz="2000" spc="15" dirty="0">
                <a:latin typeface="Calibri"/>
                <a:cs typeface="Calibri"/>
              </a:rPr>
              <a:t> </a:t>
            </a:r>
            <a:r>
              <a:rPr sz="2000" spc="-15" dirty="0">
                <a:latin typeface="Calibri"/>
                <a:cs typeface="Calibri"/>
              </a:rPr>
              <a:t>indicates</a:t>
            </a:r>
            <a:r>
              <a:rPr sz="2000" spc="40" dirty="0">
                <a:latin typeface="Calibri"/>
                <a:cs typeface="Calibri"/>
              </a:rPr>
              <a:t> </a:t>
            </a:r>
            <a:r>
              <a:rPr sz="2000" spc="-10" dirty="0">
                <a:latin typeface="Calibri"/>
                <a:cs typeface="Calibri"/>
              </a:rPr>
              <a:t>that</a:t>
            </a:r>
            <a:r>
              <a:rPr sz="2000" spc="10" dirty="0">
                <a:latin typeface="Calibri"/>
                <a:cs typeface="Calibri"/>
              </a:rPr>
              <a:t> </a:t>
            </a:r>
            <a:r>
              <a:rPr sz="2000" spc="-20" dirty="0">
                <a:latin typeface="Calibri"/>
                <a:cs typeface="Calibri"/>
              </a:rPr>
              <a:t>first</a:t>
            </a:r>
            <a:r>
              <a:rPr sz="2000" spc="55" dirty="0">
                <a:latin typeface="Calibri"/>
                <a:cs typeface="Calibri"/>
              </a:rPr>
              <a:t> </a:t>
            </a:r>
            <a:r>
              <a:rPr sz="2000" spc="-5" dirty="0">
                <a:latin typeface="Calibri"/>
                <a:cs typeface="Calibri"/>
              </a:rPr>
              <a:t>time</a:t>
            </a:r>
            <a:r>
              <a:rPr sz="2000" spc="15" dirty="0">
                <a:latin typeface="Calibri"/>
                <a:cs typeface="Calibri"/>
              </a:rPr>
              <a:t> </a:t>
            </a:r>
            <a:r>
              <a:rPr sz="2000" spc="-15" dirty="0">
                <a:latin typeface="Calibri"/>
                <a:cs typeface="Calibri"/>
              </a:rPr>
              <a:t>users</a:t>
            </a:r>
            <a:r>
              <a:rPr sz="2000" spc="45" dirty="0">
                <a:latin typeface="Calibri"/>
                <a:cs typeface="Calibri"/>
              </a:rPr>
              <a:t> </a:t>
            </a:r>
            <a:r>
              <a:rPr sz="2000" spc="-20" dirty="0">
                <a:latin typeface="Calibri"/>
                <a:cs typeface="Calibri"/>
              </a:rPr>
              <a:t>always</a:t>
            </a:r>
            <a:r>
              <a:rPr sz="2000" spc="20" dirty="0">
                <a:latin typeface="Calibri"/>
                <a:cs typeface="Calibri"/>
              </a:rPr>
              <a:t> </a:t>
            </a:r>
            <a:r>
              <a:rPr sz="2000" spc="-5" dirty="0">
                <a:latin typeface="Calibri"/>
                <a:cs typeface="Calibri"/>
              </a:rPr>
              <a:t>tried</a:t>
            </a:r>
            <a:r>
              <a:rPr sz="2000" spc="35" dirty="0">
                <a:latin typeface="Calibri"/>
                <a:cs typeface="Calibri"/>
              </a:rPr>
              <a:t> </a:t>
            </a:r>
            <a:r>
              <a:rPr sz="2000" spc="-5" dirty="0">
                <a:latin typeface="Calibri"/>
                <a:cs typeface="Calibri"/>
              </a:rPr>
              <a:t>the </a:t>
            </a:r>
            <a:r>
              <a:rPr sz="2000" spc="-15" dirty="0">
                <a:latin typeface="Calibri"/>
                <a:cs typeface="Calibri"/>
              </a:rPr>
              <a:t>search</a:t>
            </a:r>
            <a:r>
              <a:rPr sz="2000" spc="60" dirty="0">
                <a:latin typeface="Calibri"/>
                <a:cs typeface="Calibri"/>
              </a:rPr>
              <a:t> </a:t>
            </a:r>
            <a:r>
              <a:rPr sz="2000" spc="-5" dirty="0">
                <a:latin typeface="Calibri"/>
                <a:cs typeface="Calibri"/>
              </a:rPr>
              <a:t>engine</a:t>
            </a:r>
            <a:r>
              <a:rPr sz="2000" spc="35" dirty="0">
                <a:latin typeface="Calibri"/>
                <a:cs typeface="Calibri"/>
              </a:rPr>
              <a:t> </a:t>
            </a:r>
            <a:r>
              <a:rPr sz="2000" spc="-15" dirty="0">
                <a:latin typeface="Calibri"/>
                <a:cs typeface="Calibri"/>
              </a:rPr>
              <a:t>to</a:t>
            </a:r>
            <a:r>
              <a:rPr sz="2000" spc="5" dirty="0">
                <a:latin typeface="Calibri"/>
                <a:cs typeface="Calibri"/>
              </a:rPr>
              <a:t> </a:t>
            </a:r>
            <a:r>
              <a:rPr sz="2000" spc="-10" dirty="0">
                <a:latin typeface="Calibri"/>
                <a:cs typeface="Calibri"/>
              </a:rPr>
              <a:t>shop </a:t>
            </a:r>
            <a:r>
              <a:rPr sz="2000" spc="-5" dirty="0">
                <a:latin typeface="Calibri"/>
                <a:cs typeface="Calibri"/>
              </a:rPr>
              <a:t>on</a:t>
            </a:r>
            <a:r>
              <a:rPr sz="2000" spc="10" dirty="0">
                <a:latin typeface="Calibri"/>
                <a:cs typeface="Calibri"/>
              </a:rPr>
              <a:t> </a:t>
            </a:r>
            <a:r>
              <a:rPr sz="2000" spc="-5" dirty="0">
                <a:latin typeface="Calibri"/>
                <a:cs typeface="Calibri"/>
              </a:rPr>
              <a:t>their </a:t>
            </a:r>
            <a:r>
              <a:rPr sz="2000" dirty="0">
                <a:latin typeface="Calibri"/>
                <a:cs typeface="Calibri"/>
              </a:rPr>
              <a:t> </a:t>
            </a:r>
            <a:r>
              <a:rPr sz="2000" spc="-20" dirty="0">
                <a:latin typeface="Calibri"/>
                <a:cs typeface="Calibri"/>
              </a:rPr>
              <a:t>favourite</a:t>
            </a:r>
            <a:r>
              <a:rPr sz="2000" spc="45" dirty="0">
                <a:latin typeface="Calibri"/>
                <a:cs typeface="Calibri"/>
              </a:rPr>
              <a:t> </a:t>
            </a:r>
            <a:r>
              <a:rPr sz="2000" spc="-5" dirty="0">
                <a:latin typeface="Calibri"/>
                <a:cs typeface="Calibri"/>
              </a:rPr>
              <a:t>online</a:t>
            </a:r>
            <a:r>
              <a:rPr sz="2000" dirty="0">
                <a:latin typeface="Calibri"/>
                <a:cs typeface="Calibri"/>
              </a:rPr>
              <a:t> </a:t>
            </a:r>
            <a:r>
              <a:rPr sz="2000" spc="-20" dirty="0">
                <a:latin typeface="Calibri"/>
                <a:cs typeface="Calibri"/>
              </a:rPr>
              <a:t>store</a:t>
            </a:r>
            <a:r>
              <a:rPr sz="2000" spc="40" dirty="0">
                <a:latin typeface="Calibri"/>
                <a:cs typeface="Calibri"/>
              </a:rPr>
              <a:t> </a:t>
            </a:r>
            <a:r>
              <a:rPr sz="2000" spc="-25" dirty="0">
                <a:latin typeface="Calibri"/>
                <a:cs typeface="Calibri"/>
              </a:rPr>
              <a:t>for</a:t>
            </a:r>
            <a:r>
              <a:rPr sz="2000" dirty="0">
                <a:latin typeface="Calibri"/>
                <a:cs typeface="Calibri"/>
              </a:rPr>
              <a:t> </a:t>
            </a:r>
            <a:r>
              <a:rPr sz="2000" spc="-5" dirty="0">
                <a:latin typeface="Calibri"/>
                <a:cs typeface="Calibri"/>
              </a:rPr>
              <a:t>the</a:t>
            </a:r>
            <a:r>
              <a:rPr sz="2000" spc="-10" dirty="0">
                <a:latin typeface="Calibri"/>
                <a:cs typeface="Calibri"/>
              </a:rPr>
              <a:t> </a:t>
            </a:r>
            <a:r>
              <a:rPr sz="2000" spc="-20" dirty="0">
                <a:latin typeface="Calibri"/>
                <a:cs typeface="Calibri"/>
              </a:rPr>
              <a:t>first</a:t>
            </a:r>
            <a:r>
              <a:rPr sz="2000" spc="50" dirty="0">
                <a:latin typeface="Calibri"/>
                <a:cs typeface="Calibri"/>
              </a:rPr>
              <a:t> </a:t>
            </a:r>
            <a:r>
              <a:rPr sz="2000" spc="-5" dirty="0">
                <a:latin typeface="Calibri"/>
                <a:cs typeface="Calibri"/>
              </a:rPr>
              <a:t>time.</a:t>
            </a:r>
            <a:endParaRPr sz="2000">
              <a:latin typeface="Calibri"/>
              <a:cs typeface="Calibri"/>
            </a:endParaRPr>
          </a:p>
          <a:p>
            <a:pPr marL="241300" marR="320675" indent="-228600">
              <a:lnSpc>
                <a:spcPct val="70100"/>
              </a:lnSpc>
              <a:spcBef>
                <a:spcPts val="985"/>
              </a:spcBef>
              <a:buFont typeface="Arial MT"/>
              <a:buChar char="•"/>
              <a:tabLst>
                <a:tab pos="240665" algn="l"/>
                <a:tab pos="241300" algn="l"/>
              </a:tabLst>
            </a:pPr>
            <a:r>
              <a:rPr sz="2000" spc="-30" dirty="0">
                <a:latin typeface="Calibri"/>
                <a:cs typeface="Calibri"/>
              </a:rPr>
              <a:t>Even</a:t>
            </a:r>
            <a:r>
              <a:rPr sz="2000" spc="35" dirty="0">
                <a:latin typeface="Calibri"/>
                <a:cs typeface="Calibri"/>
              </a:rPr>
              <a:t> </a:t>
            </a:r>
            <a:r>
              <a:rPr sz="2000" spc="-5" dirty="0">
                <a:latin typeface="Calibri"/>
                <a:cs typeface="Calibri"/>
              </a:rPr>
              <a:t>though</a:t>
            </a:r>
            <a:r>
              <a:rPr sz="2000" spc="-30" dirty="0">
                <a:latin typeface="Calibri"/>
                <a:cs typeface="Calibri"/>
              </a:rPr>
              <a:t> </a:t>
            </a:r>
            <a:r>
              <a:rPr sz="2000" spc="-5" dirty="0">
                <a:latin typeface="Calibri"/>
                <a:cs typeface="Calibri"/>
              </a:rPr>
              <a:t>people</a:t>
            </a:r>
            <a:r>
              <a:rPr sz="2000" spc="25" dirty="0">
                <a:latin typeface="Calibri"/>
                <a:cs typeface="Calibri"/>
              </a:rPr>
              <a:t> </a:t>
            </a:r>
            <a:r>
              <a:rPr sz="2000" spc="-5" dirty="0">
                <a:latin typeface="Calibri"/>
                <a:cs typeface="Calibri"/>
              </a:rPr>
              <a:t>who</a:t>
            </a:r>
            <a:r>
              <a:rPr sz="2000" spc="15" dirty="0">
                <a:latin typeface="Calibri"/>
                <a:cs typeface="Calibri"/>
              </a:rPr>
              <a:t> </a:t>
            </a:r>
            <a:r>
              <a:rPr sz="2000" spc="-10" dirty="0">
                <a:latin typeface="Calibri"/>
                <a:cs typeface="Calibri"/>
              </a:rPr>
              <a:t>are </a:t>
            </a:r>
            <a:r>
              <a:rPr sz="2000" spc="-5" dirty="0">
                <a:latin typeface="Calibri"/>
                <a:cs typeface="Calibri"/>
              </a:rPr>
              <a:t>shopping</a:t>
            </a:r>
            <a:r>
              <a:rPr sz="2000" spc="5" dirty="0">
                <a:latin typeface="Calibri"/>
                <a:cs typeface="Calibri"/>
              </a:rPr>
              <a:t> </a:t>
            </a:r>
            <a:r>
              <a:rPr sz="2000" spc="-5" dirty="0">
                <a:latin typeface="Calibri"/>
                <a:cs typeface="Calibri"/>
              </a:rPr>
              <a:t>online</a:t>
            </a:r>
            <a:r>
              <a:rPr sz="2000" spc="10" dirty="0">
                <a:latin typeface="Calibri"/>
                <a:cs typeface="Calibri"/>
              </a:rPr>
              <a:t> </a:t>
            </a:r>
            <a:r>
              <a:rPr sz="2000" spc="-25" dirty="0">
                <a:latin typeface="Calibri"/>
                <a:cs typeface="Calibri"/>
              </a:rPr>
              <a:t>for</a:t>
            </a:r>
            <a:r>
              <a:rPr sz="2000" spc="35" dirty="0">
                <a:latin typeface="Calibri"/>
                <a:cs typeface="Calibri"/>
              </a:rPr>
              <a:t> </a:t>
            </a:r>
            <a:r>
              <a:rPr sz="2000" spc="-15" dirty="0">
                <a:latin typeface="Calibri"/>
                <a:cs typeface="Calibri"/>
              </a:rPr>
              <a:t>more</a:t>
            </a:r>
            <a:r>
              <a:rPr sz="2000" spc="-10" dirty="0">
                <a:latin typeface="Calibri"/>
                <a:cs typeface="Calibri"/>
              </a:rPr>
              <a:t> </a:t>
            </a:r>
            <a:r>
              <a:rPr sz="2000" spc="-5" dirty="0">
                <a:latin typeface="Calibri"/>
                <a:cs typeface="Calibri"/>
              </a:rPr>
              <a:t>than</a:t>
            </a:r>
            <a:r>
              <a:rPr sz="2000" spc="20" dirty="0">
                <a:latin typeface="Calibri"/>
                <a:cs typeface="Calibri"/>
              </a:rPr>
              <a:t> </a:t>
            </a:r>
            <a:r>
              <a:rPr sz="2000" spc="-5" dirty="0">
                <a:latin typeface="Calibri"/>
                <a:cs typeface="Calibri"/>
              </a:rPr>
              <a:t>3</a:t>
            </a:r>
            <a:r>
              <a:rPr sz="2000" spc="15" dirty="0">
                <a:latin typeface="Calibri"/>
                <a:cs typeface="Calibri"/>
              </a:rPr>
              <a:t> </a:t>
            </a:r>
            <a:r>
              <a:rPr sz="2000" spc="-15" dirty="0">
                <a:latin typeface="Calibri"/>
                <a:cs typeface="Calibri"/>
              </a:rPr>
              <a:t>years</a:t>
            </a:r>
            <a:r>
              <a:rPr sz="2000" spc="60" dirty="0">
                <a:latin typeface="Calibri"/>
                <a:cs typeface="Calibri"/>
              </a:rPr>
              <a:t> </a:t>
            </a:r>
            <a:r>
              <a:rPr sz="2000" spc="-5" dirty="0">
                <a:latin typeface="Calibri"/>
                <a:cs typeface="Calibri"/>
              </a:rPr>
              <a:t>donot</a:t>
            </a:r>
            <a:r>
              <a:rPr sz="2000" dirty="0">
                <a:latin typeface="Calibri"/>
                <a:cs typeface="Calibri"/>
              </a:rPr>
              <a:t> </a:t>
            </a:r>
            <a:r>
              <a:rPr sz="2000" spc="-10" dirty="0">
                <a:latin typeface="Calibri"/>
                <a:cs typeface="Calibri"/>
              </a:rPr>
              <a:t>use</a:t>
            </a:r>
            <a:r>
              <a:rPr sz="2000" spc="20" dirty="0">
                <a:latin typeface="Calibri"/>
                <a:cs typeface="Calibri"/>
              </a:rPr>
              <a:t> </a:t>
            </a:r>
            <a:r>
              <a:rPr sz="2000" dirty="0">
                <a:latin typeface="Calibri"/>
                <a:cs typeface="Calibri"/>
              </a:rPr>
              <a:t>the</a:t>
            </a:r>
            <a:r>
              <a:rPr sz="2000" spc="25" dirty="0">
                <a:latin typeface="Calibri"/>
                <a:cs typeface="Calibri"/>
              </a:rPr>
              <a:t> </a:t>
            </a:r>
            <a:r>
              <a:rPr sz="2000" spc="-10" dirty="0">
                <a:latin typeface="Calibri"/>
                <a:cs typeface="Calibri"/>
              </a:rPr>
              <a:t>application </a:t>
            </a:r>
            <a:r>
              <a:rPr sz="2000" spc="-434" dirty="0">
                <a:latin typeface="Calibri"/>
                <a:cs typeface="Calibri"/>
              </a:rPr>
              <a:t> </a:t>
            </a:r>
            <a:r>
              <a:rPr sz="2000" spc="-15" dirty="0">
                <a:latin typeface="Calibri"/>
                <a:cs typeface="Calibri"/>
              </a:rPr>
              <a:t>rather</a:t>
            </a:r>
            <a:r>
              <a:rPr sz="2000" spc="25" dirty="0">
                <a:latin typeface="Calibri"/>
                <a:cs typeface="Calibri"/>
              </a:rPr>
              <a:t> </a:t>
            </a:r>
            <a:r>
              <a:rPr sz="2000" spc="-10" dirty="0">
                <a:latin typeface="Calibri"/>
                <a:cs typeface="Calibri"/>
              </a:rPr>
              <a:t>use</a:t>
            </a:r>
            <a:r>
              <a:rPr sz="2000" spc="20" dirty="0">
                <a:latin typeface="Calibri"/>
                <a:cs typeface="Calibri"/>
              </a:rPr>
              <a:t> </a:t>
            </a:r>
            <a:r>
              <a:rPr sz="2000" spc="-15" dirty="0">
                <a:latin typeface="Calibri"/>
                <a:cs typeface="Calibri"/>
              </a:rPr>
              <a:t>search</a:t>
            </a:r>
            <a:r>
              <a:rPr sz="2000" spc="60" dirty="0">
                <a:latin typeface="Calibri"/>
                <a:cs typeface="Calibri"/>
              </a:rPr>
              <a:t> </a:t>
            </a:r>
            <a:r>
              <a:rPr sz="2000" spc="-5" dirty="0">
                <a:latin typeface="Calibri"/>
                <a:cs typeface="Calibri"/>
              </a:rPr>
              <a:t>engine</a:t>
            </a:r>
            <a:r>
              <a:rPr sz="2000" spc="30" dirty="0">
                <a:latin typeface="Calibri"/>
                <a:cs typeface="Calibri"/>
              </a:rPr>
              <a:t> </a:t>
            </a:r>
            <a:r>
              <a:rPr sz="2000" spc="-5" dirty="0">
                <a:latin typeface="Calibri"/>
                <a:cs typeface="Calibri"/>
              </a:rPr>
              <a:t>and</a:t>
            </a:r>
            <a:r>
              <a:rPr sz="2000" spc="-10" dirty="0">
                <a:latin typeface="Calibri"/>
                <a:cs typeface="Calibri"/>
              </a:rPr>
              <a:t> direct</a:t>
            </a:r>
            <a:r>
              <a:rPr sz="2000" spc="55" dirty="0">
                <a:latin typeface="Calibri"/>
                <a:cs typeface="Calibri"/>
              </a:rPr>
              <a:t> </a:t>
            </a:r>
            <a:r>
              <a:rPr sz="2000" spc="-5" dirty="0">
                <a:latin typeface="Calibri"/>
                <a:cs typeface="Calibri"/>
              </a:rPr>
              <a:t>url's</a:t>
            </a:r>
            <a:r>
              <a:rPr sz="2000" spc="15" dirty="0">
                <a:latin typeface="Calibri"/>
                <a:cs typeface="Calibri"/>
              </a:rPr>
              <a:t> </a:t>
            </a:r>
            <a:r>
              <a:rPr sz="2000" spc="-5" dirty="0">
                <a:latin typeface="Calibri"/>
                <a:cs typeface="Calibri"/>
              </a:rPr>
              <a:t>in</a:t>
            </a:r>
            <a:r>
              <a:rPr sz="2000" spc="10" dirty="0">
                <a:latin typeface="Calibri"/>
                <a:cs typeface="Calibri"/>
              </a:rPr>
              <a:t> </a:t>
            </a:r>
            <a:r>
              <a:rPr sz="2000" spc="-15" dirty="0">
                <a:latin typeface="Calibri"/>
                <a:cs typeface="Calibri"/>
              </a:rPr>
              <a:t>large</a:t>
            </a:r>
            <a:r>
              <a:rPr sz="2000" spc="20" dirty="0">
                <a:latin typeface="Calibri"/>
                <a:cs typeface="Calibri"/>
              </a:rPr>
              <a:t> </a:t>
            </a:r>
            <a:r>
              <a:rPr sz="2000" spc="-5" dirty="0">
                <a:latin typeface="Calibri"/>
                <a:cs typeface="Calibri"/>
              </a:rPr>
              <a:t>number</a:t>
            </a:r>
            <a:r>
              <a:rPr sz="2000" dirty="0">
                <a:latin typeface="Calibri"/>
                <a:cs typeface="Calibri"/>
              </a:rPr>
              <a:t> </a:t>
            </a:r>
            <a:r>
              <a:rPr sz="2000" spc="-5" dirty="0">
                <a:latin typeface="Calibri"/>
                <a:cs typeface="Calibri"/>
              </a:rPr>
              <a:t>which</a:t>
            </a:r>
            <a:r>
              <a:rPr sz="2000" spc="35" dirty="0">
                <a:latin typeface="Calibri"/>
                <a:cs typeface="Calibri"/>
              </a:rPr>
              <a:t> </a:t>
            </a:r>
            <a:r>
              <a:rPr sz="2000" spc="-15" dirty="0">
                <a:latin typeface="Calibri"/>
                <a:cs typeface="Calibri"/>
              </a:rPr>
              <a:t>indicates</a:t>
            </a:r>
            <a:r>
              <a:rPr sz="2000" spc="35" dirty="0">
                <a:latin typeface="Calibri"/>
                <a:cs typeface="Calibri"/>
              </a:rPr>
              <a:t> </a:t>
            </a:r>
            <a:r>
              <a:rPr sz="2000" spc="-10" dirty="0">
                <a:latin typeface="Calibri"/>
                <a:cs typeface="Calibri"/>
              </a:rPr>
              <a:t>that</a:t>
            </a:r>
            <a:r>
              <a:rPr sz="2000" spc="10" dirty="0">
                <a:latin typeface="Calibri"/>
                <a:cs typeface="Calibri"/>
              </a:rPr>
              <a:t> </a:t>
            </a:r>
            <a:r>
              <a:rPr sz="2000" spc="-5" dirty="0">
                <a:latin typeface="Calibri"/>
                <a:cs typeface="Calibri"/>
              </a:rPr>
              <a:t>online</a:t>
            </a:r>
            <a:r>
              <a:rPr sz="2000" spc="30" dirty="0">
                <a:latin typeface="Calibri"/>
                <a:cs typeface="Calibri"/>
              </a:rPr>
              <a:t> </a:t>
            </a:r>
            <a:r>
              <a:rPr sz="2000" spc="-10" dirty="0">
                <a:latin typeface="Calibri"/>
                <a:cs typeface="Calibri"/>
              </a:rPr>
              <a:t>brands </a:t>
            </a:r>
            <a:r>
              <a:rPr sz="2000" spc="-5" dirty="0">
                <a:latin typeface="Calibri"/>
                <a:cs typeface="Calibri"/>
              </a:rPr>
              <a:t> should</a:t>
            </a:r>
            <a:r>
              <a:rPr sz="2000" spc="5" dirty="0">
                <a:latin typeface="Calibri"/>
                <a:cs typeface="Calibri"/>
              </a:rPr>
              <a:t> </a:t>
            </a:r>
            <a:r>
              <a:rPr sz="2000" spc="-10" dirty="0">
                <a:latin typeface="Calibri"/>
                <a:cs typeface="Calibri"/>
              </a:rPr>
              <a:t>update </a:t>
            </a:r>
            <a:r>
              <a:rPr sz="2000" dirty="0">
                <a:latin typeface="Calibri"/>
                <a:cs typeface="Calibri"/>
              </a:rPr>
              <a:t>all </a:t>
            </a:r>
            <a:r>
              <a:rPr sz="2000" spc="-5" dirty="0">
                <a:latin typeface="Calibri"/>
                <a:cs typeface="Calibri"/>
              </a:rPr>
              <a:t>their</a:t>
            </a:r>
            <a:r>
              <a:rPr sz="2000" spc="25" dirty="0">
                <a:latin typeface="Calibri"/>
                <a:cs typeface="Calibri"/>
              </a:rPr>
              <a:t> </a:t>
            </a:r>
            <a:r>
              <a:rPr sz="2000" spc="-15" dirty="0">
                <a:latin typeface="Calibri"/>
                <a:cs typeface="Calibri"/>
              </a:rPr>
              <a:t>platforms</a:t>
            </a:r>
            <a:r>
              <a:rPr sz="2000" spc="60" dirty="0">
                <a:latin typeface="Calibri"/>
                <a:cs typeface="Calibri"/>
              </a:rPr>
              <a:t> </a:t>
            </a:r>
            <a:r>
              <a:rPr sz="2000" spc="-15" dirty="0">
                <a:latin typeface="Calibri"/>
                <a:cs typeface="Calibri"/>
              </a:rPr>
              <a:t>rather</a:t>
            </a:r>
            <a:r>
              <a:rPr sz="2000" spc="25" dirty="0">
                <a:latin typeface="Calibri"/>
                <a:cs typeface="Calibri"/>
              </a:rPr>
              <a:t> </a:t>
            </a:r>
            <a:r>
              <a:rPr sz="2000" spc="-5" dirty="0">
                <a:latin typeface="Calibri"/>
                <a:cs typeface="Calibri"/>
              </a:rPr>
              <a:t>than</a:t>
            </a:r>
            <a:r>
              <a:rPr sz="2000" spc="-10" dirty="0">
                <a:latin typeface="Calibri"/>
                <a:cs typeface="Calibri"/>
              </a:rPr>
              <a:t> </a:t>
            </a:r>
            <a:r>
              <a:rPr sz="2000" spc="-15" dirty="0">
                <a:latin typeface="Calibri"/>
                <a:cs typeface="Calibri"/>
              </a:rPr>
              <a:t>just</a:t>
            </a:r>
            <a:r>
              <a:rPr sz="2000" spc="30" dirty="0">
                <a:latin typeface="Calibri"/>
                <a:cs typeface="Calibri"/>
              </a:rPr>
              <a:t> </a:t>
            </a:r>
            <a:r>
              <a:rPr sz="2000" spc="-10" dirty="0">
                <a:latin typeface="Calibri"/>
                <a:cs typeface="Calibri"/>
              </a:rPr>
              <a:t>application.</a:t>
            </a:r>
            <a:endParaRPr sz="200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3" name="object 3"/>
          <p:cNvGrpSpPr/>
          <p:nvPr/>
        </p:nvGrpSpPr>
        <p:grpSpPr>
          <a:xfrm>
            <a:off x="179831" y="118871"/>
            <a:ext cx="11942445" cy="6739255"/>
            <a:chOff x="179831" y="118871"/>
            <a:chExt cx="11942445" cy="6739255"/>
          </a:xfrm>
        </p:grpSpPr>
        <p:pic>
          <p:nvPicPr>
            <p:cNvPr id="4" name="object 4"/>
            <p:cNvPicPr/>
            <p:nvPr/>
          </p:nvPicPr>
          <p:blipFill>
            <a:blip r:embed="rId3" cstate="print"/>
            <a:stretch>
              <a:fillRect/>
            </a:stretch>
          </p:blipFill>
          <p:spPr>
            <a:xfrm>
              <a:off x="179831" y="118871"/>
              <a:ext cx="5029200" cy="3343655"/>
            </a:xfrm>
            <a:prstGeom prst="rect">
              <a:avLst/>
            </a:prstGeom>
          </p:spPr>
        </p:pic>
        <p:pic>
          <p:nvPicPr>
            <p:cNvPr id="5" name="object 5"/>
            <p:cNvPicPr/>
            <p:nvPr/>
          </p:nvPicPr>
          <p:blipFill>
            <a:blip r:embed="rId4" cstate="print"/>
            <a:stretch>
              <a:fillRect/>
            </a:stretch>
          </p:blipFill>
          <p:spPr>
            <a:xfrm>
              <a:off x="4535423" y="3325367"/>
              <a:ext cx="7586472" cy="3532630"/>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object 3"/>
          <p:cNvSpPr txBox="1">
            <a:spLocks noGrp="1"/>
          </p:cNvSpPr>
          <p:nvPr>
            <p:ph type="title"/>
          </p:nvPr>
        </p:nvSpPr>
        <p:spPr>
          <a:xfrm>
            <a:off x="917244" y="317373"/>
            <a:ext cx="10227945" cy="2183162"/>
          </a:xfrm>
          <a:prstGeom prst="rect">
            <a:avLst/>
          </a:prstGeom>
        </p:spPr>
        <p:txBody>
          <a:bodyPr vert="horz" wrap="square" lIns="0" tIns="53975" rIns="0" bIns="0" rtlCol="0">
            <a:spAutoFit/>
          </a:bodyPr>
          <a:lstStyle/>
          <a:p>
            <a:pPr marL="12700" marR="5080" algn="just">
              <a:lnSpc>
                <a:spcPct val="90500"/>
              </a:lnSpc>
              <a:spcBef>
                <a:spcPts val="425"/>
              </a:spcBef>
              <a:tabLst>
                <a:tab pos="8230870" algn="l"/>
              </a:tabLst>
            </a:pPr>
            <a:r>
              <a:rPr lang="en-US" sz="2800" b="1" u="heavy" spc="-5" dirty="0" smtClean="0">
                <a:uFill>
                  <a:solidFill>
                    <a:srgbClr val="000000"/>
                  </a:solidFill>
                </a:uFill>
                <a:latin typeface="Calibri"/>
                <a:cs typeface="Calibri"/>
              </a:rPr>
              <a:t/>
            </a:r>
            <a:br>
              <a:rPr lang="en-US" sz="2800" b="1" u="heavy" spc="-5" dirty="0" smtClean="0">
                <a:uFill>
                  <a:solidFill>
                    <a:srgbClr val="000000"/>
                  </a:solidFill>
                </a:uFill>
                <a:latin typeface="Calibri"/>
                <a:cs typeface="Calibri"/>
              </a:rPr>
            </a:br>
            <a:r>
              <a:rPr sz="2800" b="1" spc="-5" smtClean="0">
                <a:uFill>
                  <a:solidFill>
                    <a:srgbClr val="000000"/>
                  </a:solidFill>
                </a:uFill>
                <a:latin typeface="Calibri"/>
                <a:cs typeface="Calibri"/>
              </a:rPr>
              <a:t>4</a:t>
            </a:r>
            <a:r>
              <a:rPr sz="2800" b="1" spc="-5" dirty="0">
                <a:uFill>
                  <a:solidFill>
                    <a:srgbClr val="000000"/>
                  </a:solidFill>
                </a:uFill>
                <a:latin typeface="Calibri"/>
                <a:cs typeface="Calibri"/>
              </a:rPr>
              <a:t>.</a:t>
            </a:r>
            <a:r>
              <a:rPr sz="2800" b="1" spc="10" dirty="0">
                <a:uFill>
                  <a:solidFill>
                    <a:srgbClr val="000000"/>
                  </a:solidFill>
                </a:uFill>
                <a:latin typeface="Calibri"/>
                <a:cs typeface="Calibri"/>
              </a:rPr>
              <a:t> </a:t>
            </a:r>
            <a:r>
              <a:rPr sz="2800" b="1" spc="-5" dirty="0">
                <a:uFill>
                  <a:solidFill>
                    <a:srgbClr val="000000"/>
                  </a:solidFill>
                </a:uFill>
                <a:latin typeface="Calibri"/>
                <a:cs typeface="Calibri"/>
              </a:rPr>
              <a:t>Information</a:t>
            </a:r>
            <a:r>
              <a:rPr sz="2800" b="1" spc="-25" dirty="0">
                <a:latin typeface="Calibri"/>
                <a:cs typeface="Calibri"/>
              </a:rPr>
              <a:t> </a:t>
            </a:r>
            <a:r>
              <a:rPr sz="2800" dirty="0"/>
              <a:t>–</a:t>
            </a:r>
            <a:r>
              <a:rPr sz="2800" spc="20" dirty="0"/>
              <a:t> </a:t>
            </a:r>
            <a:r>
              <a:rPr sz="2400" spc="-10" dirty="0"/>
              <a:t>Here</a:t>
            </a:r>
            <a:r>
              <a:rPr sz="2400" dirty="0"/>
              <a:t> </a:t>
            </a:r>
            <a:r>
              <a:rPr sz="2400" spc="-10" dirty="0"/>
              <a:t>information</a:t>
            </a:r>
            <a:r>
              <a:rPr sz="2400" spc="-40" dirty="0"/>
              <a:t> </a:t>
            </a:r>
            <a:r>
              <a:rPr sz="2400" dirty="0"/>
              <a:t>means</a:t>
            </a:r>
            <a:r>
              <a:rPr sz="2400" spc="-10" dirty="0"/>
              <a:t> </a:t>
            </a:r>
            <a:r>
              <a:rPr sz="2400" dirty="0"/>
              <a:t>the</a:t>
            </a:r>
            <a:r>
              <a:rPr sz="2400" spc="-25" dirty="0"/>
              <a:t> </a:t>
            </a:r>
            <a:r>
              <a:rPr sz="2400" spc="-5"/>
              <a:t>details</a:t>
            </a:r>
            <a:r>
              <a:rPr sz="2400" spc="-30"/>
              <a:t> </a:t>
            </a:r>
            <a:r>
              <a:rPr sz="2400" spc="-10" smtClean="0"/>
              <a:t>regarding</a:t>
            </a:r>
            <a:r>
              <a:rPr lang="en-US" sz="2400" spc="-10" dirty="0"/>
              <a:t> </a:t>
            </a:r>
            <a:r>
              <a:rPr sz="2400" spc="-5" smtClean="0"/>
              <a:t>product </a:t>
            </a:r>
            <a:r>
              <a:rPr sz="2400" smtClean="0"/>
              <a:t> </a:t>
            </a:r>
            <a:r>
              <a:rPr sz="2400" spc="-10" dirty="0"/>
              <a:t>provide</a:t>
            </a:r>
            <a:r>
              <a:rPr sz="2400" spc="-25" dirty="0"/>
              <a:t> </a:t>
            </a:r>
            <a:r>
              <a:rPr sz="2400" dirty="0"/>
              <a:t>by</a:t>
            </a:r>
            <a:r>
              <a:rPr sz="2400" spc="-15" dirty="0"/>
              <a:t> </a:t>
            </a:r>
            <a:r>
              <a:rPr sz="2400" dirty="0"/>
              <a:t>the</a:t>
            </a:r>
            <a:r>
              <a:rPr sz="2400" spc="-25" dirty="0"/>
              <a:t> </a:t>
            </a:r>
            <a:r>
              <a:rPr sz="2400" spc="-15" dirty="0"/>
              <a:t>different</a:t>
            </a:r>
            <a:r>
              <a:rPr sz="2400" spc="-20" dirty="0"/>
              <a:t> </a:t>
            </a:r>
            <a:r>
              <a:rPr sz="2400" dirty="0"/>
              <a:t>online</a:t>
            </a:r>
            <a:r>
              <a:rPr sz="2400" spc="-25" dirty="0"/>
              <a:t> </a:t>
            </a:r>
            <a:r>
              <a:rPr sz="2400" dirty="0"/>
              <a:t>shopping</a:t>
            </a:r>
            <a:r>
              <a:rPr sz="2400" spc="-60" dirty="0"/>
              <a:t> </a:t>
            </a:r>
            <a:r>
              <a:rPr sz="2400" spc="-10" dirty="0"/>
              <a:t>websites. </a:t>
            </a:r>
            <a:r>
              <a:rPr sz="2400" dirty="0"/>
              <a:t>This</a:t>
            </a:r>
            <a:r>
              <a:rPr sz="2400" spc="-35" dirty="0"/>
              <a:t> </a:t>
            </a:r>
            <a:r>
              <a:rPr sz="2400" spc="-15" dirty="0"/>
              <a:t>play</a:t>
            </a:r>
            <a:r>
              <a:rPr sz="2400" spc="10" dirty="0"/>
              <a:t> </a:t>
            </a:r>
            <a:r>
              <a:rPr sz="2400" dirty="0"/>
              <a:t>a</a:t>
            </a:r>
            <a:r>
              <a:rPr sz="2400" spc="-5" dirty="0"/>
              <a:t> important</a:t>
            </a:r>
            <a:r>
              <a:rPr sz="2400" spc="-70" dirty="0"/>
              <a:t> </a:t>
            </a:r>
            <a:r>
              <a:rPr sz="2400" spc="-15" dirty="0"/>
              <a:t>role</a:t>
            </a:r>
            <a:r>
              <a:rPr sz="2400" dirty="0"/>
              <a:t> in the </a:t>
            </a:r>
            <a:r>
              <a:rPr sz="2400" spc="-525" dirty="0"/>
              <a:t> </a:t>
            </a:r>
            <a:r>
              <a:rPr sz="2400" dirty="0"/>
              <a:t>business </a:t>
            </a:r>
            <a:r>
              <a:rPr sz="2400" spc="-5" dirty="0"/>
              <a:t>of e-commerce </a:t>
            </a:r>
            <a:r>
              <a:rPr sz="2400" dirty="0"/>
              <a:t>as </a:t>
            </a:r>
            <a:r>
              <a:rPr sz="2400" spc="-5" dirty="0"/>
              <a:t>detailed </a:t>
            </a:r>
            <a:r>
              <a:rPr sz="2400" dirty="0"/>
              <a:t>&amp; </a:t>
            </a:r>
            <a:r>
              <a:rPr sz="2400" spc="-10" dirty="0"/>
              <a:t>correct information </a:t>
            </a:r>
            <a:r>
              <a:rPr sz="2400" spc="-20" dirty="0"/>
              <a:t>makes </a:t>
            </a:r>
            <a:r>
              <a:rPr sz="2400" dirty="0"/>
              <a:t>the </a:t>
            </a:r>
            <a:r>
              <a:rPr sz="2400" spc="-5" dirty="0"/>
              <a:t>buyer more </a:t>
            </a:r>
            <a:r>
              <a:rPr sz="2400" dirty="0"/>
              <a:t> </a:t>
            </a:r>
            <a:r>
              <a:rPr sz="2400" spc="-5" dirty="0"/>
              <a:t>clear </a:t>
            </a:r>
            <a:r>
              <a:rPr sz="2400" dirty="0"/>
              <a:t>about the </a:t>
            </a:r>
            <a:r>
              <a:rPr sz="2400" spc="-5" dirty="0"/>
              <a:t>product. </a:t>
            </a:r>
            <a:r>
              <a:rPr sz="2400" spc="-50" dirty="0"/>
              <a:t>We </a:t>
            </a:r>
            <a:r>
              <a:rPr sz="2400" spc="-20" dirty="0"/>
              <a:t>have </a:t>
            </a:r>
            <a:r>
              <a:rPr sz="2400" spc="-5" dirty="0"/>
              <a:t>used </a:t>
            </a:r>
            <a:r>
              <a:rPr sz="2400" dirty="0"/>
              <a:t>the pie plot </a:t>
            </a:r>
            <a:r>
              <a:rPr sz="2400" spc="-10" dirty="0"/>
              <a:t>to compare </a:t>
            </a:r>
            <a:r>
              <a:rPr sz="2400" dirty="0"/>
              <a:t>how </a:t>
            </a:r>
            <a:r>
              <a:rPr sz="2400" spc="-10" dirty="0"/>
              <a:t>many </a:t>
            </a:r>
            <a:r>
              <a:rPr sz="2400" spc="-15" dirty="0"/>
              <a:t>buyers </a:t>
            </a:r>
            <a:r>
              <a:rPr sz="2400" spc="-10" dirty="0"/>
              <a:t> strongly</a:t>
            </a:r>
            <a:r>
              <a:rPr sz="2400" spc="-55" dirty="0"/>
              <a:t> </a:t>
            </a:r>
            <a:r>
              <a:rPr sz="2400" spc="-5" dirty="0"/>
              <a:t>agree</a:t>
            </a:r>
            <a:r>
              <a:rPr sz="2400" spc="-10" dirty="0"/>
              <a:t> to</a:t>
            </a:r>
            <a:r>
              <a:rPr sz="2400" spc="-35" dirty="0"/>
              <a:t> </a:t>
            </a:r>
            <a:r>
              <a:rPr sz="2400" dirty="0"/>
              <a:t>this</a:t>
            </a:r>
            <a:r>
              <a:rPr sz="2400" spc="-15" dirty="0"/>
              <a:t> </a:t>
            </a:r>
            <a:r>
              <a:rPr sz="2400" spc="-5" dirty="0"/>
              <a:t>point</a:t>
            </a:r>
            <a:r>
              <a:rPr sz="2400" spc="-60" dirty="0"/>
              <a:t> </a:t>
            </a:r>
            <a:r>
              <a:rPr sz="2400" dirty="0"/>
              <a:t>and</a:t>
            </a:r>
            <a:r>
              <a:rPr sz="2400" spc="-10" dirty="0"/>
              <a:t> </a:t>
            </a:r>
            <a:r>
              <a:rPr sz="2400" spc="-20" dirty="0"/>
              <a:t>get</a:t>
            </a:r>
            <a:r>
              <a:rPr sz="2400" spc="-5" dirty="0"/>
              <a:t> </a:t>
            </a:r>
            <a:r>
              <a:rPr sz="2400" spc="-10" dirty="0"/>
              <a:t>to</a:t>
            </a:r>
            <a:r>
              <a:rPr sz="2400" spc="-35" dirty="0"/>
              <a:t> </a:t>
            </a:r>
            <a:r>
              <a:rPr sz="2400" spc="-5" dirty="0"/>
              <a:t>know:</a:t>
            </a:r>
            <a:endParaRPr sz="2400">
              <a:latin typeface="Calibri"/>
              <a:cs typeface="Calibri"/>
            </a:endParaRPr>
          </a:p>
        </p:txBody>
      </p:sp>
      <p:sp>
        <p:nvSpPr>
          <p:cNvPr id="4" name="object 4"/>
          <p:cNvSpPr txBox="1"/>
          <p:nvPr/>
        </p:nvSpPr>
        <p:spPr>
          <a:xfrm>
            <a:off x="1066800" y="2819400"/>
            <a:ext cx="10104755" cy="1379855"/>
          </a:xfrm>
          <a:prstGeom prst="rect">
            <a:avLst/>
          </a:prstGeom>
        </p:spPr>
        <p:txBody>
          <a:bodyPr vert="horz" wrap="square" lIns="0" tIns="48895" rIns="0" bIns="0" rtlCol="0">
            <a:spAutoFit/>
          </a:bodyPr>
          <a:lstStyle/>
          <a:p>
            <a:pPr marL="241300" marR="5080" indent="-228600">
              <a:lnSpc>
                <a:spcPct val="90100"/>
              </a:lnSpc>
              <a:spcBef>
                <a:spcPts val="385"/>
              </a:spcBef>
              <a:buFont typeface="Arial MT"/>
              <a:buChar char="•"/>
              <a:tabLst>
                <a:tab pos="241300" algn="l"/>
              </a:tabLst>
            </a:pPr>
            <a:r>
              <a:rPr sz="2400" spc="-5" dirty="0">
                <a:latin typeface="Calibri"/>
                <a:cs typeface="Calibri"/>
              </a:rPr>
              <a:t>Above</a:t>
            </a:r>
            <a:r>
              <a:rPr sz="2400" spc="-30" dirty="0">
                <a:latin typeface="Calibri"/>
                <a:cs typeface="Calibri"/>
              </a:rPr>
              <a:t> </a:t>
            </a:r>
            <a:r>
              <a:rPr sz="2400" spc="-5" dirty="0">
                <a:latin typeface="Calibri"/>
                <a:cs typeface="Calibri"/>
              </a:rPr>
              <a:t>comparisons</a:t>
            </a:r>
            <a:r>
              <a:rPr sz="2400" spc="-40" dirty="0">
                <a:latin typeface="Calibri"/>
                <a:cs typeface="Calibri"/>
              </a:rPr>
              <a:t> </a:t>
            </a:r>
            <a:r>
              <a:rPr sz="2400" spc="-10" dirty="0">
                <a:latin typeface="Calibri"/>
                <a:cs typeface="Calibri"/>
              </a:rPr>
              <a:t>shows</a:t>
            </a:r>
            <a:r>
              <a:rPr sz="2400" spc="-15" dirty="0">
                <a:latin typeface="Calibri"/>
                <a:cs typeface="Calibri"/>
              </a:rPr>
              <a:t> </a:t>
            </a:r>
            <a:r>
              <a:rPr sz="2400" spc="-5" dirty="0">
                <a:latin typeface="Calibri"/>
                <a:cs typeface="Calibri"/>
              </a:rPr>
              <a:t>that</a:t>
            </a:r>
            <a:r>
              <a:rPr sz="2400" spc="-50" dirty="0">
                <a:latin typeface="Calibri"/>
                <a:cs typeface="Calibri"/>
              </a:rPr>
              <a:t> </a:t>
            </a:r>
            <a:r>
              <a:rPr sz="2400" dirty="0">
                <a:latin typeface="Calibri"/>
                <a:cs typeface="Calibri"/>
              </a:rPr>
              <a:t>both</a:t>
            </a:r>
            <a:r>
              <a:rPr sz="2400" spc="-30" dirty="0">
                <a:latin typeface="Calibri"/>
                <a:cs typeface="Calibri"/>
              </a:rPr>
              <a:t> </a:t>
            </a:r>
            <a:r>
              <a:rPr sz="2400" dirty="0">
                <a:latin typeface="Calibri"/>
                <a:cs typeface="Calibri"/>
              </a:rPr>
              <a:t>men </a:t>
            </a:r>
            <a:r>
              <a:rPr sz="2400" spc="-5" dirty="0">
                <a:latin typeface="Calibri"/>
                <a:cs typeface="Calibri"/>
              </a:rPr>
              <a:t>or</a:t>
            </a:r>
            <a:r>
              <a:rPr sz="2400" spc="35" dirty="0">
                <a:latin typeface="Calibri"/>
                <a:cs typeface="Calibri"/>
              </a:rPr>
              <a:t> </a:t>
            </a:r>
            <a:r>
              <a:rPr sz="2400" spc="-5" dirty="0">
                <a:latin typeface="Calibri"/>
                <a:cs typeface="Calibri"/>
              </a:rPr>
              <a:t>wonmen</a:t>
            </a:r>
            <a:r>
              <a:rPr sz="2400" spc="-25" dirty="0">
                <a:latin typeface="Calibri"/>
                <a:cs typeface="Calibri"/>
              </a:rPr>
              <a:t> </a:t>
            </a:r>
            <a:r>
              <a:rPr sz="2400" spc="-10" dirty="0">
                <a:latin typeface="Calibri"/>
                <a:cs typeface="Calibri"/>
              </a:rPr>
              <a:t>strongly</a:t>
            </a:r>
            <a:r>
              <a:rPr sz="2400" spc="-45" dirty="0">
                <a:latin typeface="Calibri"/>
                <a:cs typeface="Calibri"/>
              </a:rPr>
              <a:t> </a:t>
            </a:r>
            <a:r>
              <a:rPr sz="2400" spc="-5" dirty="0">
                <a:latin typeface="Calibri"/>
                <a:cs typeface="Calibri"/>
              </a:rPr>
              <a:t>agree that</a:t>
            </a:r>
            <a:r>
              <a:rPr sz="2400" spc="-20" dirty="0">
                <a:latin typeface="Calibri"/>
                <a:cs typeface="Calibri"/>
              </a:rPr>
              <a:t> </a:t>
            </a:r>
            <a:r>
              <a:rPr sz="2400" dirty="0">
                <a:latin typeface="Calibri"/>
                <a:cs typeface="Calibri"/>
              </a:rPr>
              <a:t>online </a:t>
            </a:r>
            <a:r>
              <a:rPr sz="2400" spc="-530" dirty="0">
                <a:latin typeface="Calibri"/>
                <a:cs typeface="Calibri"/>
              </a:rPr>
              <a:t> </a:t>
            </a:r>
            <a:r>
              <a:rPr sz="2400" spc="-15" dirty="0">
                <a:latin typeface="Calibri"/>
                <a:cs typeface="Calibri"/>
              </a:rPr>
              <a:t>stores</a:t>
            </a:r>
            <a:r>
              <a:rPr sz="2400" spc="-35" dirty="0">
                <a:latin typeface="Calibri"/>
                <a:cs typeface="Calibri"/>
              </a:rPr>
              <a:t> </a:t>
            </a:r>
            <a:r>
              <a:rPr sz="2400" spc="-5" dirty="0">
                <a:latin typeface="Calibri"/>
                <a:cs typeface="Calibri"/>
              </a:rPr>
              <a:t>must</a:t>
            </a:r>
            <a:r>
              <a:rPr sz="2400" spc="-25" dirty="0">
                <a:latin typeface="Calibri"/>
                <a:cs typeface="Calibri"/>
              </a:rPr>
              <a:t> </a:t>
            </a:r>
            <a:r>
              <a:rPr sz="2400" dirty="0">
                <a:latin typeface="Calibri"/>
                <a:cs typeface="Calibri"/>
              </a:rPr>
              <a:t>mention</a:t>
            </a:r>
            <a:r>
              <a:rPr sz="2400" spc="-50" dirty="0">
                <a:latin typeface="Calibri"/>
                <a:cs typeface="Calibri"/>
              </a:rPr>
              <a:t> </a:t>
            </a:r>
            <a:r>
              <a:rPr sz="2400" dirty="0">
                <a:latin typeface="Calibri"/>
                <a:cs typeface="Calibri"/>
              </a:rPr>
              <a:t>a</a:t>
            </a:r>
            <a:r>
              <a:rPr sz="2400" spc="-10" dirty="0">
                <a:latin typeface="Calibri"/>
                <a:cs typeface="Calibri"/>
              </a:rPr>
              <a:t> complete</a:t>
            </a:r>
            <a:r>
              <a:rPr sz="2400" spc="-5" dirty="0">
                <a:latin typeface="Calibri"/>
                <a:cs typeface="Calibri"/>
              </a:rPr>
              <a:t> </a:t>
            </a:r>
            <a:r>
              <a:rPr sz="2400" dirty="0">
                <a:latin typeface="Calibri"/>
                <a:cs typeface="Calibri"/>
              </a:rPr>
              <a:t>and</a:t>
            </a:r>
            <a:r>
              <a:rPr sz="2400" spc="-30" dirty="0">
                <a:latin typeface="Calibri"/>
                <a:cs typeface="Calibri"/>
              </a:rPr>
              <a:t> </a:t>
            </a:r>
            <a:r>
              <a:rPr sz="2400" spc="-10" dirty="0">
                <a:latin typeface="Calibri"/>
                <a:cs typeface="Calibri"/>
              </a:rPr>
              <a:t>relevant</a:t>
            </a:r>
            <a:r>
              <a:rPr sz="2400" spc="-50" dirty="0">
                <a:latin typeface="Calibri"/>
                <a:cs typeface="Calibri"/>
              </a:rPr>
              <a:t> </a:t>
            </a:r>
            <a:r>
              <a:rPr sz="2400" spc="-10" dirty="0">
                <a:latin typeface="Calibri"/>
                <a:cs typeface="Calibri"/>
              </a:rPr>
              <a:t>information</a:t>
            </a:r>
            <a:r>
              <a:rPr sz="2400" spc="-40" dirty="0">
                <a:latin typeface="Calibri"/>
                <a:cs typeface="Calibri"/>
              </a:rPr>
              <a:t> </a:t>
            </a:r>
            <a:r>
              <a:rPr sz="2400" dirty="0">
                <a:latin typeface="Calibri"/>
                <a:cs typeface="Calibri"/>
              </a:rPr>
              <a:t>about</a:t>
            </a:r>
            <a:r>
              <a:rPr sz="2400" spc="-50" dirty="0">
                <a:latin typeface="Calibri"/>
                <a:cs typeface="Calibri"/>
              </a:rPr>
              <a:t> </a:t>
            </a:r>
            <a:r>
              <a:rPr sz="2400" dirty="0">
                <a:latin typeface="Calibri"/>
                <a:cs typeface="Calibri"/>
              </a:rPr>
              <a:t>the</a:t>
            </a:r>
            <a:r>
              <a:rPr sz="2400" spc="-10" dirty="0">
                <a:latin typeface="Calibri"/>
                <a:cs typeface="Calibri"/>
              </a:rPr>
              <a:t> </a:t>
            </a:r>
            <a:r>
              <a:rPr sz="2400" spc="-5" dirty="0">
                <a:latin typeface="Calibri"/>
                <a:cs typeface="Calibri"/>
              </a:rPr>
              <a:t>product</a:t>
            </a:r>
            <a:r>
              <a:rPr sz="2400" spc="-50" dirty="0">
                <a:latin typeface="Calibri"/>
                <a:cs typeface="Calibri"/>
              </a:rPr>
              <a:t> </a:t>
            </a:r>
            <a:r>
              <a:rPr sz="2400" spc="-5" dirty="0">
                <a:latin typeface="Calibri"/>
                <a:cs typeface="Calibri"/>
              </a:rPr>
              <a:t>on </a:t>
            </a:r>
            <a:r>
              <a:rPr sz="2400" spc="-525" dirty="0">
                <a:latin typeface="Calibri"/>
                <a:cs typeface="Calibri"/>
              </a:rPr>
              <a:t> </a:t>
            </a:r>
            <a:r>
              <a:rPr sz="2400" dirty="0">
                <a:latin typeface="Calibri"/>
                <a:cs typeface="Calibri"/>
              </a:rPr>
              <a:t>their </a:t>
            </a:r>
            <a:r>
              <a:rPr sz="2400" spc="-10" dirty="0">
                <a:latin typeface="Calibri"/>
                <a:cs typeface="Calibri"/>
              </a:rPr>
              <a:t>websites. Provision </a:t>
            </a:r>
            <a:r>
              <a:rPr sz="2400" spc="-5" dirty="0">
                <a:latin typeface="Calibri"/>
                <a:cs typeface="Calibri"/>
              </a:rPr>
              <a:t>of </a:t>
            </a:r>
            <a:r>
              <a:rPr sz="2400" spc="-10" dirty="0">
                <a:latin typeface="Calibri"/>
                <a:cs typeface="Calibri"/>
              </a:rPr>
              <a:t>complete imformation </a:t>
            </a:r>
            <a:r>
              <a:rPr sz="2400" spc="-15" dirty="0">
                <a:latin typeface="Calibri"/>
                <a:cs typeface="Calibri"/>
              </a:rPr>
              <a:t>leaves </a:t>
            </a:r>
            <a:r>
              <a:rPr sz="2400" dirty="0">
                <a:latin typeface="Calibri"/>
                <a:cs typeface="Calibri"/>
              </a:rPr>
              <a:t>a </a:t>
            </a:r>
            <a:r>
              <a:rPr sz="2400" spc="-5" dirty="0">
                <a:latin typeface="Calibri"/>
                <a:cs typeface="Calibri"/>
              </a:rPr>
              <a:t>clear </a:t>
            </a:r>
            <a:r>
              <a:rPr sz="2400" dirty="0">
                <a:latin typeface="Calibri"/>
                <a:cs typeface="Calibri"/>
              </a:rPr>
              <a:t>perception </a:t>
            </a:r>
            <a:r>
              <a:rPr sz="2400" spc="5" dirty="0">
                <a:latin typeface="Calibri"/>
                <a:cs typeface="Calibri"/>
              </a:rPr>
              <a:t> </a:t>
            </a:r>
            <a:r>
              <a:rPr sz="2400" dirty="0">
                <a:latin typeface="Calibri"/>
                <a:cs typeface="Calibri"/>
              </a:rPr>
              <a:t>about</a:t>
            </a:r>
            <a:r>
              <a:rPr sz="2400" spc="-60" dirty="0">
                <a:latin typeface="Calibri"/>
                <a:cs typeface="Calibri"/>
              </a:rPr>
              <a:t> </a:t>
            </a:r>
            <a:r>
              <a:rPr sz="2400" dirty="0">
                <a:latin typeface="Calibri"/>
                <a:cs typeface="Calibri"/>
              </a:rPr>
              <a:t>the</a:t>
            </a:r>
            <a:r>
              <a:rPr sz="2400" spc="-10" dirty="0">
                <a:latin typeface="Calibri"/>
                <a:cs typeface="Calibri"/>
              </a:rPr>
              <a:t> </a:t>
            </a:r>
            <a:r>
              <a:rPr sz="2400" spc="-5" dirty="0">
                <a:latin typeface="Calibri"/>
                <a:cs typeface="Calibri"/>
              </a:rPr>
              <a:t>product.</a:t>
            </a:r>
            <a:endParaRPr sz="240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object 3"/>
          <p:cNvPicPr/>
          <p:nvPr/>
        </p:nvPicPr>
        <p:blipFill>
          <a:blip r:embed="rId3" cstate="print"/>
          <a:stretch>
            <a:fillRect/>
          </a:stretch>
        </p:blipFill>
        <p:spPr>
          <a:xfrm>
            <a:off x="451104" y="155447"/>
            <a:ext cx="4090416" cy="3688079"/>
          </a:xfrm>
          <a:prstGeom prst="rect">
            <a:avLst/>
          </a:prstGeom>
        </p:spPr>
      </p:pic>
      <p:grpSp>
        <p:nvGrpSpPr>
          <p:cNvPr id="4" name="object 4"/>
          <p:cNvGrpSpPr/>
          <p:nvPr/>
        </p:nvGrpSpPr>
        <p:grpSpPr>
          <a:xfrm>
            <a:off x="3459479" y="155447"/>
            <a:ext cx="7988934" cy="6596380"/>
            <a:chOff x="3459479" y="155447"/>
            <a:chExt cx="7988934" cy="6596380"/>
          </a:xfrm>
        </p:grpSpPr>
        <p:pic>
          <p:nvPicPr>
            <p:cNvPr id="5" name="object 5"/>
            <p:cNvPicPr/>
            <p:nvPr/>
          </p:nvPicPr>
          <p:blipFill>
            <a:blip r:embed="rId4" cstate="print"/>
            <a:stretch>
              <a:fillRect/>
            </a:stretch>
          </p:blipFill>
          <p:spPr>
            <a:xfrm>
              <a:off x="6733032" y="155447"/>
              <a:ext cx="4715256" cy="3733800"/>
            </a:xfrm>
            <a:prstGeom prst="rect">
              <a:avLst/>
            </a:prstGeom>
          </p:spPr>
        </p:pic>
        <p:pic>
          <p:nvPicPr>
            <p:cNvPr id="6" name="object 6"/>
            <p:cNvPicPr/>
            <p:nvPr/>
          </p:nvPicPr>
          <p:blipFill>
            <a:blip r:embed="rId5" cstate="print"/>
            <a:stretch>
              <a:fillRect/>
            </a:stretch>
          </p:blipFill>
          <p:spPr>
            <a:xfrm>
              <a:off x="3459479" y="2584702"/>
              <a:ext cx="4355591" cy="4166616"/>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object 3"/>
          <p:cNvSpPr txBox="1">
            <a:spLocks noGrp="1"/>
          </p:cNvSpPr>
          <p:nvPr>
            <p:ph type="title"/>
          </p:nvPr>
        </p:nvSpPr>
        <p:spPr>
          <a:xfrm>
            <a:off x="917244" y="357631"/>
            <a:ext cx="10356215" cy="1518493"/>
          </a:xfrm>
          <a:prstGeom prst="rect">
            <a:avLst/>
          </a:prstGeom>
        </p:spPr>
        <p:txBody>
          <a:bodyPr vert="horz" wrap="square" lIns="0" tIns="89535" rIns="0" bIns="0" rtlCol="0">
            <a:spAutoFit/>
          </a:bodyPr>
          <a:lstStyle/>
          <a:p>
            <a:pPr marL="527685" marR="5080" indent="-515620" algn="just">
              <a:lnSpc>
                <a:spcPct val="80300"/>
              </a:lnSpc>
              <a:spcBef>
                <a:spcPts val="705"/>
              </a:spcBef>
              <a:tabLst>
                <a:tab pos="527685" algn="l"/>
              </a:tabLst>
            </a:pPr>
            <a:r>
              <a:rPr sz="2800" b="1" spc="-5" dirty="0">
                <a:latin typeface="Calibri"/>
                <a:cs typeface="Calibri"/>
              </a:rPr>
              <a:t>5.	</a:t>
            </a:r>
            <a:r>
              <a:rPr sz="2800" b="1" spc="-35" dirty="0">
                <a:uFill>
                  <a:solidFill>
                    <a:srgbClr val="000000"/>
                  </a:solidFill>
                </a:uFill>
                <a:latin typeface="Calibri"/>
                <a:cs typeface="Calibri"/>
              </a:rPr>
              <a:t>System</a:t>
            </a:r>
            <a:r>
              <a:rPr sz="2800" b="1" spc="70" dirty="0">
                <a:uFill>
                  <a:solidFill>
                    <a:srgbClr val="000000"/>
                  </a:solidFill>
                </a:uFill>
                <a:latin typeface="Calibri"/>
                <a:cs typeface="Calibri"/>
              </a:rPr>
              <a:t> </a:t>
            </a:r>
            <a:r>
              <a:rPr sz="2800" b="1" spc="-10" dirty="0">
                <a:uFill>
                  <a:solidFill>
                    <a:srgbClr val="000000"/>
                  </a:solidFill>
                </a:uFill>
                <a:latin typeface="Calibri"/>
                <a:cs typeface="Calibri"/>
              </a:rPr>
              <a:t>Quality</a:t>
            </a:r>
            <a:r>
              <a:rPr sz="2800" b="1" spc="45" dirty="0">
                <a:uFill>
                  <a:solidFill>
                    <a:srgbClr val="000000"/>
                  </a:solidFill>
                </a:uFill>
                <a:latin typeface="Calibri"/>
                <a:cs typeface="Calibri"/>
              </a:rPr>
              <a:t> </a:t>
            </a:r>
            <a:r>
              <a:rPr sz="2600" spc="-5" dirty="0"/>
              <a:t>–</a:t>
            </a:r>
            <a:r>
              <a:rPr sz="2600" spc="25" dirty="0"/>
              <a:t> </a:t>
            </a:r>
            <a:r>
              <a:rPr sz="2200" dirty="0"/>
              <a:t>It</a:t>
            </a:r>
            <a:r>
              <a:rPr sz="2200" spc="-15" dirty="0"/>
              <a:t> </a:t>
            </a:r>
            <a:r>
              <a:rPr sz="2200" spc="-25" dirty="0"/>
              <a:t>refers</a:t>
            </a:r>
            <a:r>
              <a:rPr sz="2200" spc="-10" dirty="0"/>
              <a:t> to</a:t>
            </a:r>
            <a:r>
              <a:rPr sz="2200" spc="-5" dirty="0"/>
              <a:t> </a:t>
            </a:r>
            <a:r>
              <a:rPr sz="2200" dirty="0"/>
              <a:t>the</a:t>
            </a:r>
            <a:r>
              <a:rPr sz="2200" spc="10" dirty="0"/>
              <a:t> </a:t>
            </a:r>
            <a:r>
              <a:rPr sz="2200" spc="-5" dirty="0"/>
              <a:t>website</a:t>
            </a:r>
            <a:r>
              <a:rPr sz="2200" spc="-30" dirty="0"/>
              <a:t> </a:t>
            </a:r>
            <a:r>
              <a:rPr sz="2200" spc="-5" dirty="0"/>
              <a:t>quality</a:t>
            </a:r>
            <a:r>
              <a:rPr sz="2200" spc="-25" dirty="0"/>
              <a:t> </a:t>
            </a:r>
            <a:r>
              <a:rPr sz="2200" spc="5" dirty="0"/>
              <a:t>or </a:t>
            </a:r>
            <a:r>
              <a:rPr sz="2200" dirty="0"/>
              <a:t>the</a:t>
            </a:r>
            <a:r>
              <a:rPr sz="2200" spc="-5" dirty="0"/>
              <a:t> user </a:t>
            </a:r>
            <a:r>
              <a:rPr sz="2200" spc="-10" dirty="0"/>
              <a:t>interface </a:t>
            </a:r>
            <a:r>
              <a:rPr sz="2200" spc="-5" dirty="0"/>
              <a:t>qualities</a:t>
            </a:r>
            <a:r>
              <a:rPr sz="2200" spc="-30" dirty="0"/>
              <a:t> </a:t>
            </a:r>
            <a:r>
              <a:rPr sz="2200" spc="5" dirty="0"/>
              <a:t>of</a:t>
            </a:r>
            <a:r>
              <a:rPr sz="2200" spc="-15" dirty="0"/>
              <a:t> </a:t>
            </a:r>
            <a:r>
              <a:rPr sz="2200" dirty="0"/>
              <a:t>an </a:t>
            </a:r>
            <a:r>
              <a:rPr sz="2200" spc="-480" dirty="0"/>
              <a:t> </a:t>
            </a:r>
            <a:r>
              <a:rPr sz="2200" dirty="0"/>
              <a:t>online </a:t>
            </a:r>
            <a:r>
              <a:rPr sz="2200" spc="-5" dirty="0"/>
              <a:t>shopping website. </a:t>
            </a:r>
            <a:r>
              <a:rPr sz="2200" dirty="0"/>
              <a:t>If the </a:t>
            </a:r>
            <a:r>
              <a:rPr sz="2200" spc="-5" dirty="0"/>
              <a:t>website </a:t>
            </a:r>
            <a:r>
              <a:rPr sz="2200" dirty="0"/>
              <a:t>is slow </a:t>
            </a:r>
            <a:r>
              <a:rPr sz="2200" spc="5" dirty="0"/>
              <a:t>or </a:t>
            </a:r>
            <a:r>
              <a:rPr sz="2200" dirty="0"/>
              <a:t>not </a:t>
            </a:r>
            <a:r>
              <a:rPr sz="2200" spc="-5" dirty="0"/>
              <a:t>maintain </a:t>
            </a:r>
            <a:r>
              <a:rPr sz="2200" dirty="0"/>
              <a:t>the </a:t>
            </a:r>
            <a:r>
              <a:rPr sz="2200" spc="-5" dirty="0"/>
              <a:t>quality </a:t>
            </a:r>
            <a:r>
              <a:rPr sz="2200" dirty="0"/>
              <a:t>then the </a:t>
            </a:r>
            <a:r>
              <a:rPr sz="2200" spc="10" dirty="0"/>
              <a:t>e- </a:t>
            </a:r>
            <a:r>
              <a:rPr sz="2200" spc="15" dirty="0"/>
              <a:t> </a:t>
            </a:r>
            <a:r>
              <a:rPr sz="2200" dirty="0"/>
              <a:t>commerce </a:t>
            </a:r>
            <a:r>
              <a:rPr sz="2200" spc="-5" dirty="0"/>
              <a:t>business can </a:t>
            </a:r>
            <a:r>
              <a:rPr sz="2200" spc="-10" dirty="0"/>
              <a:t>face </a:t>
            </a:r>
            <a:r>
              <a:rPr sz="2200" dirty="0"/>
              <a:t>the loss </a:t>
            </a:r>
            <a:r>
              <a:rPr sz="2200" spc="5" dirty="0"/>
              <a:t>of </a:t>
            </a:r>
            <a:r>
              <a:rPr sz="2200" spc="-10" dirty="0"/>
              <a:t>customers </a:t>
            </a:r>
            <a:r>
              <a:rPr sz="2200" dirty="0"/>
              <a:t>as </a:t>
            </a:r>
            <a:r>
              <a:rPr sz="2200" spc="-5" dirty="0"/>
              <a:t>well </a:t>
            </a:r>
            <a:r>
              <a:rPr sz="2200" dirty="0"/>
              <a:t>so it </a:t>
            </a:r>
            <a:r>
              <a:rPr sz="2200" spc="-15" dirty="0"/>
              <a:t>plays </a:t>
            </a:r>
            <a:r>
              <a:rPr sz="2200" dirty="0"/>
              <a:t>a </a:t>
            </a:r>
            <a:r>
              <a:rPr sz="2200" spc="-10" dirty="0"/>
              <a:t>significant </a:t>
            </a:r>
            <a:r>
              <a:rPr sz="2200" spc="-5" dirty="0"/>
              <a:t>role </a:t>
            </a:r>
            <a:r>
              <a:rPr sz="2200" dirty="0"/>
              <a:t> in the </a:t>
            </a:r>
            <a:r>
              <a:rPr sz="2200" spc="-10" dirty="0"/>
              <a:t>customers retention. </a:t>
            </a:r>
            <a:r>
              <a:rPr sz="2200" spc="-30" dirty="0"/>
              <a:t>We </a:t>
            </a:r>
            <a:r>
              <a:rPr sz="2200" spc="-15" dirty="0"/>
              <a:t>have </a:t>
            </a:r>
            <a:r>
              <a:rPr sz="2200" spc="-5" dirty="0"/>
              <a:t>used </a:t>
            </a:r>
            <a:r>
              <a:rPr sz="2200" dirty="0"/>
              <a:t>the </a:t>
            </a:r>
            <a:r>
              <a:rPr sz="2200" spc="-5" dirty="0"/>
              <a:t>stripplot </a:t>
            </a:r>
            <a:r>
              <a:rPr sz="2200" spc="-10" dirty="0"/>
              <a:t>to </a:t>
            </a:r>
            <a:r>
              <a:rPr sz="2200" spc="-5" dirty="0"/>
              <a:t>compare </a:t>
            </a:r>
            <a:r>
              <a:rPr sz="2200" dirty="0"/>
              <a:t>the </a:t>
            </a:r>
            <a:r>
              <a:rPr sz="2200" spc="-5" dirty="0"/>
              <a:t>thoughts </a:t>
            </a:r>
            <a:r>
              <a:rPr sz="2200" spc="-10" dirty="0"/>
              <a:t>foe </a:t>
            </a:r>
            <a:r>
              <a:rPr sz="2200" spc="-5" dirty="0"/>
              <a:t> </a:t>
            </a:r>
            <a:r>
              <a:rPr sz="2200" dirty="0"/>
              <a:t>male</a:t>
            </a:r>
            <a:r>
              <a:rPr sz="2200" spc="-15" dirty="0"/>
              <a:t> </a:t>
            </a:r>
            <a:r>
              <a:rPr sz="2200" spc="5" dirty="0"/>
              <a:t>or</a:t>
            </a:r>
            <a:r>
              <a:rPr sz="2200" spc="-20" dirty="0"/>
              <a:t> </a:t>
            </a:r>
            <a:r>
              <a:rPr sz="2200" spc="-5" dirty="0"/>
              <a:t>female</a:t>
            </a:r>
            <a:r>
              <a:rPr sz="2200" spc="-40" dirty="0"/>
              <a:t> </a:t>
            </a:r>
            <a:r>
              <a:rPr sz="2200" dirty="0"/>
              <a:t>about</a:t>
            </a:r>
            <a:r>
              <a:rPr sz="2200" spc="-10" dirty="0"/>
              <a:t> </a:t>
            </a:r>
            <a:r>
              <a:rPr sz="2200" dirty="0"/>
              <a:t>the</a:t>
            </a:r>
            <a:r>
              <a:rPr sz="2200" spc="-20" dirty="0"/>
              <a:t> </a:t>
            </a:r>
            <a:r>
              <a:rPr sz="2200" spc="-15" dirty="0"/>
              <a:t>system</a:t>
            </a:r>
            <a:r>
              <a:rPr sz="2200" spc="-10" dirty="0"/>
              <a:t> </a:t>
            </a:r>
            <a:r>
              <a:rPr sz="2200" spc="-5" dirty="0"/>
              <a:t>quality</a:t>
            </a:r>
            <a:r>
              <a:rPr sz="2200" spc="-35" dirty="0"/>
              <a:t> </a:t>
            </a:r>
            <a:r>
              <a:rPr sz="2200" spc="5" dirty="0"/>
              <a:t>of </a:t>
            </a:r>
            <a:r>
              <a:rPr sz="2200" spc="-15" dirty="0"/>
              <a:t>different</a:t>
            </a:r>
            <a:r>
              <a:rPr sz="2200" spc="-40" dirty="0"/>
              <a:t> </a:t>
            </a:r>
            <a:r>
              <a:rPr sz="2200" spc="-5" dirty="0"/>
              <a:t>shopping</a:t>
            </a:r>
            <a:r>
              <a:rPr sz="2200" spc="-30" dirty="0"/>
              <a:t> </a:t>
            </a:r>
            <a:r>
              <a:rPr sz="2200" spc="-5" dirty="0"/>
              <a:t>portals.</a:t>
            </a:r>
            <a:endParaRPr sz="2200">
              <a:latin typeface="Calibri"/>
              <a:cs typeface="Calibri"/>
            </a:endParaRPr>
          </a:p>
        </p:txBody>
      </p:sp>
      <p:sp>
        <p:nvSpPr>
          <p:cNvPr id="4" name="object 4"/>
          <p:cNvSpPr txBox="1"/>
          <p:nvPr/>
        </p:nvSpPr>
        <p:spPr>
          <a:xfrm>
            <a:off x="914400" y="1981200"/>
            <a:ext cx="10343515" cy="3933190"/>
          </a:xfrm>
          <a:prstGeom prst="rect">
            <a:avLst/>
          </a:prstGeom>
        </p:spPr>
        <p:txBody>
          <a:bodyPr vert="horz" wrap="square" lIns="0" tIns="13335" rIns="0" bIns="0" rtlCol="0">
            <a:spAutoFit/>
          </a:bodyPr>
          <a:lstStyle/>
          <a:p>
            <a:pPr marL="241300" indent="-228600">
              <a:lnSpc>
                <a:spcPts val="2375"/>
              </a:lnSpc>
              <a:spcBef>
                <a:spcPts val="105"/>
              </a:spcBef>
              <a:buFont typeface="Arial MT"/>
              <a:buChar char="•"/>
              <a:tabLst>
                <a:tab pos="240665" algn="l"/>
                <a:tab pos="241300" algn="l"/>
              </a:tabLst>
            </a:pPr>
            <a:r>
              <a:rPr sz="2200" spc="-5" dirty="0">
                <a:latin typeface="Calibri"/>
                <a:cs typeface="Calibri"/>
              </a:rPr>
              <a:t>There</a:t>
            </a:r>
            <a:r>
              <a:rPr sz="2200" spc="-10" dirty="0">
                <a:latin typeface="Calibri"/>
                <a:cs typeface="Calibri"/>
              </a:rPr>
              <a:t> are </a:t>
            </a:r>
            <a:r>
              <a:rPr sz="2200" dirty="0">
                <a:latin typeface="Calibri"/>
                <a:cs typeface="Calibri"/>
              </a:rPr>
              <a:t>peoples</a:t>
            </a:r>
            <a:r>
              <a:rPr sz="2200" spc="-40" dirty="0">
                <a:latin typeface="Calibri"/>
                <a:cs typeface="Calibri"/>
              </a:rPr>
              <a:t> </a:t>
            </a:r>
            <a:r>
              <a:rPr sz="2200" dirty="0">
                <a:latin typeface="Calibri"/>
                <a:cs typeface="Calibri"/>
              </a:rPr>
              <a:t>who </a:t>
            </a:r>
            <a:r>
              <a:rPr sz="2200" spc="-10" dirty="0">
                <a:latin typeface="Calibri"/>
                <a:cs typeface="Calibri"/>
              </a:rPr>
              <a:t>are </a:t>
            </a:r>
            <a:r>
              <a:rPr sz="2200" spc="-5" dirty="0">
                <a:latin typeface="Calibri"/>
                <a:cs typeface="Calibri"/>
              </a:rPr>
              <a:t>strongly</a:t>
            </a:r>
            <a:r>
              <a:rPr sz="2200" spc="-40" dirty="0">
                <a:latin typeface="Calibri"/>
                <a:cs typeface="Calibri"/>
              </a:rPr>
              <a:t> </a:t>
            </a:r>
            <a:r>
              <a:rPr sz="2200" spc="-5" dirty="0">
                <a:latin typeface="Calibri"/>
                <a:cs typeface="Calibri"/>
              </a:rPr>
              <a:t>disagree</a:t>
            </a:r>
            <a:r>
              <a:rPr sz="2200" spc="-10" dirty="0">
                <a:latin typeface="Calibri"/>
                <a:cs typeface="Calibri"/>
              </a:rPr>
              <a:t> </a:t>
            </a:r>
            <a:r>
              <a:rPr sz="2200" spc="-5" dirty="0">
                <a:latin typeface="Calibri"/>
                <a:cs typeface="Calibri"/>
              </a:rPr>
              <a:t>that</a:t>
            </a:r>
            <a:r>
              <a:rPr sz="2200" spc="-10" dirty="0">
                <a:latin typeface="Calibri"/>
                <a:cs typeface="Calibri"/>
              </a:rPr>
              <a:t> </a:t>
            </a:r>
            <a:r>
              <a:rPr sz="2200" spc="-5" dirty="0">
                <a:latin typeface="Calibri"/>
                <a:cs typeface="Calibri"/>
              </a:rPr>
              <a:t>there</a:t>
            </a:r>
            <a:r>
              <a:rPr sz="2200" spc="-30" dirty="0">
                <a:latin typeface="Calibri"/>
                <a:cs typeface="Calibri"/>
              </a:rPr>
              <a:t> </a:t>
            </a:r>
            <a:r>
              <a:rPr sz="2200" dirty="0">
                <a:latin typeface="Calibri"/>
                <a:cs typeface="Calibri"/>
              </a:rPr>
              <a:t>is</a:t>
            </a:r>
            <a:r>
              <a:rPr sz="2200" spc="10" dirty="0">
                <a:latin typeface="Calibri"/>
                <a:cs typeface="Calibri"/>
              </a:rPr>
              <a:t> </a:t>
            </a:r>
            <a:r>
              <a:rPr sz="2200" dirty="0">
                <a:latin typeface="Calibri"/>
                <a:cs typeface="Calibri"/>
              </a:rPr>
              <a:t>an </a:t>
            </a:r>
            <a:r>
              <a:rPr sz="2200" spc="5" dirty="0">
                <a:latin typeface="Calibri"/>
                <a:cs typeface="Calibri"/>
              </a:rPr>
              <a:t>ease</a:t>
            </a:r>
            <a:r>
              <a:rPr sz="2200" spc="-10" dirty="0">
                <a:latin typeface="Calibri"/>
                <a:cs typeface="Calibri"/>
              </a:rPr>
              <a:t> </a:t>
            </a:r>
            <a:r>
              <a:rPr sz="2200" spc="5" dirty="0">
                <a:latin typeface="Calibri"/>
                <a:cs typeface="Calibri"/>
              </a:rPr>
              <a:t>of</a:t>
            </a:r>
            <a:r>
              <a:rPr sz="2200" spc="-15" dirty="0">
                <a:latin typeface="Calibri"/>
                <a:cs typeface="Calibri"/>
              </a:rPr>
              <a:t> navigation</a:t>
            </a:r>
            <a:r>
              <a:rPr sz="2200" spc="-50" dirty="0">
                <a:latin typeface="Calibri"/>
                <a:cs typeface="Calibri"/>
              </a:rPr>
              <a:t> </a:t>
            </a:r>
            <a:r>
              <a:rPr sz="2200" spc="5" dirty="0">
                <a:latin typeface="Calibri"/>
                <a:cs typeface="Calibri"/>
              </a:rPr>
              <a:t>on</a:t>
            </a:r>
            <a:r>
              <a:rPr sz="2200" dirty="0">
                <a:latin typeface="Calibri"/>
                <a:cs typeface="Calibri"/>
              </a:rPr>
              <a:t> the</a:t>
            </a:r>
            <a:endParaRPr sz="2200">
              <a:latin typeface="Calibri"/>
              <a:cs typeface="Calibri"/>
            </a:endParaRPr>
          </a:p>
          <a:p>
            <a:pPr marL="241300">
              <a:lnSpc>
                <a:spcPts val="2375"/>
              </a:lnSpc>
            </a:pPr>
            <a:r>
              <a:rPr sz="2200" spc="-5" dirty="0">
                <a:latin typeface="Calibri"/>
                <a:cs typeface="Calibri"/>
              </a:rPr>
              <a:t>website</a:t>
            </a:r>
            <a:r>
              <a:rPr sz="2200" spc="-50" dirty="0">
                <a:latin typeface="Calibri"/>
                <a:cs typeface="Calibri"/>
              </a:rPr>
              <a:t> </a:t>
            </a:r>
            <a:r>
              <a:rPr sz="2200" dirty="0">
                <a:latin typeface="Calibri"/>
                <a:cs typeface="Calibri"/>
              </a:rPr>
              <a:t>in</a:t>
            </a:r>
            <a:r>
              <a:rPr sz="2200" spc="-15" dirty="0">
                <a:latin typeface="Calibri"/>
                <a:cs typeface="Calibri"/>
              </a:rPr>
              <a:t> any</a:t>
            </a:r>
            <a:r>
              <a:rPr sz="2200" spc="-25" dirty="0">
                <a:latin typeface="Calibri"/>
                <a:cs typeface="Calibri"/>
              </a:rPr>
              <a:t> </a:t>
            </a:r>
            <a:r>
              <a:rPr sz="2200" spc="5" dirty="0">
                <a:latin typeface="Calibri"/>
                <a:cs typeface="Calibri"/>
              </a:rPr>
              <a:t>of</a:t>
            </a:r>
            <a:r>
              <a:rPr sz="2200" spc="-5" dirty="0">
                <a:latin typeface="Calibri"/>
                <a:cs typeface="Calibri"/>
              </a:rPr>
              <a:t> </a:t>
            </a:r>
            <a:r>
              <a:rPr sz="2200" dirty="0">
                <a:latin typeface="Calibri"/>
                <a:cs typeface="Calibri"/>
              </a:rPr>
              <a:t>the</a:t>
            </a:r>
            <a:r>
              <a:rPr sz="2200" spc="-25" dirty="0">
                <a:latin typeface="Calibri"/>
                <a:cs typeface="Calibri"/>
              </a:rPr>
              <a:t> </a:t>
            </a:r>
            <a:r>
              <a:rPr sz="2200" dirty="0">
                <a:latin typeface="Calibri"/>
                <a:cs typeface="Calibri"/>
              </a:rPr>
              <a:t>online</a:t>
            </a:r>
            <a:r>
              <a:rPr sz="2200" spc="-25" dirty="0">
                <a:latin typeface="Calibri"/>
                <a:cs typeface="Calibri"/>
              </a:rPr>
              <a:t> </a:t>
            </a:r>
            <a:r>
              <a:rPr sz="2200" spc="-10" dirty="0">
                <a:latin typeface="Calibri"/>
                <a:cs typeface="Calibri"/>
              </a:rPr>
              <a:t>store</a:t>
            </a:r>
            <a:endParaRPr sz="2200">
              <a:latin typeface="Calibri"/>
              <a:cs typeface="Calibri"/>
            </a:endParaRPr>
          </a:p>
          <a:p>
            <a:pPr marL="241300" indent="-228600">
              <a:lnSpc>
                <a:spcPts val="2375"/>
              </a:lnSpc>
              <a:spcBef>
                <a:spcPts val="459"/>
              </a:spcBef>
              <a:buFont typeface="Arial MT"/>
              <a:buChar char="•"/>
              <a:tabLst>
                <a:tab pos="240665" algn="l"/>
                <a:tab pos="241300" algn="l"/>
              </a:tabLst>
            </a:pPr>
            <a:r>
              <a:rPr sz="2200" dirty="0">
                <a:latin typeface="Calibri"/>
                <a:cs typeface="Calibri"/>
              </a:rPr>
              <a:t>Loading</a:t>
            </a:r>
            <a:r>
              <a:rPr sz="2200" spc="-50" dirty="0">
                <a:latin typeface="Calibri"/>
                <a:cs typeface="Calibri"/>
              </a:rPr>
              <a:t> </a:t>
            </a:r>
            <a:r>
              <a:rPr sz="2200" spc="5" dirty="0">
                <a:latin typeface="Calibri"/>
                <a:cs typeface="Calibri"/>
              </a:rPr>
              <a:t>&amp;</a:t>
            </a:r>
            <a:r>
              <a:rPr sz="2200" spc="15" dirty="0">
                <a:latin typeface="Calibri"/>
                <a:cs typeface="Calibri"/>
              </a:rPr>
              <a:t> </a:t>
            </a:r>
            <a:r>
              <a:rPr sz="2200" spc="-5" dirty="0">
                <a:latin typeface="Calibri"/>
                <a:cs typeface="Calibri"/>
              </a:rPr>
              <a:t>processing</a:t>
            </a:r>
            <a:r>
              <a:rPr sz="2200" spc="-45" dirty="0">
                <a:latin typeface="Calibri"/>
                <a:cs typeface="Calibri"/>
              </a:rPr>
              <a:t> </a:t>
            </a:r>
            <a:r>
              <a:rPr sz="2200" spc="-5" dirty="0">
                <a:latin typeface="Calibri"/>
                <a:cs typeface="Calibri"/>
              </a:rPr>
              <a:t>speed</a:t>
            </a:r>
            <a:r>
              <a:rPr sz="2200" spc="-20" dirty="0">
                <a:latin typeface="Calibri"/>
                <a:cs typeface="Calibri"/>
              </a:rPr>
              <a:t> </a:t>
            </a:r>
            <a:r>
              <a:rPr sz="2200" spc="5" dirty="0">
                <a:latin typeface="Calibri"/>
                <a:cs typeface="Calibri"/>
              </a:rPr>
              <a:t>of</a:t>
            </a:r>
            <a:r>
              <a:rPr sz="2200" spc="-15" dirty="0">
                <a:latin typeface="Calibri"/>
                <a:cs typeface="Calibri"/>
              </a:rPr>
              <a:t> </a:t>
            </a:r>
            <a:r>
              <a:rPr sz="2200" spc="-20" dirty="0">
                <a:latin typeface="Calibri"/>
                <a:cs typeface="Calibri"/>
              </a:rPr>
              <a:t>any</a:t>
            </a:r>
            <a:r>
              <a:rPr sz="2200" spc="10" dirty="0">
                <a:latin typeface="Calibri"/>
                <a:cs typeface="Calibri"/>
              </a:rPr>
              <a:t> </a:t>
            </a:r>
            <a:r>
              <a:rPr sz="2200" dirty="0">
                <a:latin typeface="Calibri"/>
                <a:cs typeface="Calibri"/>
              </a:rPr>
              <a:t>online</a:t>
            </a:r>
            <a:r>
              <a:rPr sz="2200" spc="-30" dirty="0">
                <a:latin typeface="Calibri"/>
                <a:cs typeface="Calibri"/>
              </a:rPr>
              <a:t> </a:t>
            </a:r>
            <a:r>
              <a:rPr sz="2200" spc="-5" dirty="0">
                <a:latin typeface="Calibri"/>
                <a:cs typeface="Calibri"/>
              </a:rPr>
              <a:t>shopping</a:t>
            </a:r>
            <a:r>
              <a:rPr sz="2200" spc="-25" dirty="0">
                <a:latin typeface="Calibri"/>
                <a:cs typeface="Calibri"/>
              </a:rPr>
              <a:t> </a:t>
            </a:r>
            <a:r>
              <a:rPr sz="2200" spc="-5" dirty="0">
                <a:latin typeface="Calibri"/>
                <a:cs typeface="Calibri"/>
              </a:rPr>
              <a:t>website</a:t>
            </a:r>
            <a:r>
              <a:rPr sz="2200" spc="-30" dirty="0">
                <a:latin typeface="Calibri"/>
                <a:cs typeface="Calibri"/>
              </a:rPr>
              <a:t> </a:t>
            </a:r>
            <a:r>
              <a:rPr sz="2200" spc="-5" dirty="0">
                <a:latin typeface="Calibri"/>
                <a:cs typeface="Calibri"/>
              </a:rPr>
              <a:t>can </a:t>
            </a:r>
            <a:r>
              <a:rPr sz="2200" spc="-10" dirty="0">
                <a:latin typeface="Calibri"/>
                <a:cs typeface="Calibri"/>
              </a:rPr>
              <a:t>create</a:t>
            </a:r>
            <a:r>
              <a:rPr sz="2200" spc="-30" dirty="0">
                <a:latin typeface="Calibri"/>
                <a:cs typeface="Calibri"/>
              </a:rPr>
              <a:t> </a:t>
            </a:r>
            <a:r>
              <a:rPr sz="2200" dirty="0">
                <a:latin typeface="Calibri"/>
                <a:cs typeface="Calibri"/>
              </a:rPr>
              <a:t>a</a:t>
            </a:r>
            <a:r>
              <a:rPr sz="2200" spc="5" dirty="0">
                <a:latin typeface="Calibri"/>
                <a:cs typeface="Calibri"/>
              </a:rPr>
              <a:t> </a:t>
            </a:r>
            <a:r>
              <a:rPr sz="2200" spc="-10" dirty="0">
                <a:latin typeface="Calibri"/>
                <a:cs typeface="Calibri"/>
              </a:rPr>
              <a:t>difference</a:t>
            </a:r>
            <a:r>
              <a:rPr sz="2200" spc="-35" dirty="0">
                <a:latin typeface="Calibri"/>
                <a:cs typeface="Calibri"/>
              </a:rPr>
              <a:t> </a:t>
            </a:r>
            <a:r>
              <a:rPr sz="2200" dirty="0">
                <a:latin typeface="Calibri"/>
                <a:cs typeface="Calibri"/>
              </a:rPr>
              <a:t>in</a:t>
            </a:r>
            <a:r>
              <a:rPr sz="2200" spc="-25" dirty="0">
                <a:latin typeface="Calibri"/>
                <a:cs typeface="Calibri"/>
              </a:rPr>
              <a:t> </a:t>
            </a:r>
            <a:r>
              <a:rPr sz="2200" dirty="0">
                <a:latin typeface="Calibri"/>
                <a:cs typeface="Calibri"/>
              </a:rPr>
              <a:t>the</a:t>
            </a:r>
            <a:endParaRPr sz="2200">
              <a:latin typeface="Calibri"/>
              <a:cs typeface="Calibri"/>
            </a:endParaRPr>
          </a:p>
          <a:p>
            <a:pPr marL="241300">
              <a:lnSpc>
                <a:spcPts val="2375"/>
              </a:lnSpc>
            </a:pPr>
            <a:r>
              <a:rPr sz="2200" dirty="0">
                <a:latin typeface="Calibri"/>
                <a:cs typeface="Calibri"/>
              </a:rPr>
              <a:t>number</a:t>
            </a:r>
            <a:r>
              <a:rPr sz="2200" spc="-35" dirty="0">
                <a:latin typeface="Calibri"/>
                <a:cs typeface="Calibri"/>
              </a:rPr>
              <a:t> </a:t>
            </a:r>
            <a:r>
              <a:rPr sz="2200" spc="5" dirty="0">
                <a:latin typeface="Calibri"/>
                <a:cs typeface="Calibri"/>
              </a:rPr>
              <a:t>of</a:t>
            </a:r>
            <a:r>
              <a:rPr sz="2200" spc="-40" dirty="0">
                <a:latin typeface="Calibri"/>
                <a:cs typeface="Calibri"/>
              </a:rPr>
              <a:t> </a:t>
            </a:r>
            <a:r>
              <a:rPr sz="2200" spc="-10" dirty="0">
                <a:latin typeface="Calibri"/>
                <a:cs typeface="Calibri"/>
              </a:rPr>
              <a:t>customers.</a:t>
            </a:r>
            <a:endParaRPr sz="2200">
              <a:latin typeface="Calibri"/>
              <a:cs typeface="Calibri"/>
            </a:endParaRPr>
          </a:p>
          <a:p>
            <a:pPr marL="241300" indent="-228600">
              <a:lnSpc>
                <a:spcPct val="100000"/>
              </a:lnSpc>
              <a:spcBef>
                <a:spcPts val="480"/>
              </a:spcBef>
              <a:buFont typeface="Arial MT"/>
              <a:buChar char="•"/>
              <a:tabLst>
                <a:tab pos="240665" algn="l"/>
                <a:tab pos="241300" algn="l"/>
              </a:tabLst>
            </a:pPr>
            <a:r>
              <a:rPr sz="2200" dirty="0">
                <a:latin typeface="Calibri"/>
                <a:cs typeface="Calibri"/>
              </a:rPr>
              <a:t>User</a:t>
            </a:r>
            <a:r>
              <a:rPr sz="2200" spc="-15" dirty="0">
                <a:latin typeface="Calibri"/>
                <a:cs typeface="Calibri"/>
              </a:rPr>
              <a:t> </a:t>
            </a:r>
            <a:r>
              <a:rPr sz="2200" spc="-5" dirty="0">
                <a:latin typeface="Calibri"/>
                <a:cs typeface="Calibri"/>
              </a:rPr>
              <a:t>friendly</a:t>
            </a:r>
            <a:r>
              <a:rPr sz="2200" spc="-15" dirty="0">
                <a:latin typeface="Calibri"/>
                <a:cs typeface="Calibri"/>
              </a:rPr>
              <a:t> </a:t>
            </a:r>
            <a:r>
              <a:rPr sz="2200" spc="-10" dirty="0">
                <a:latin typeface="Calibri"/>
                <a:cs typeface="Calibri"/>
              </a:rPr>
              <a:t>interface</a:t>
            </a:r>
            <a:r>
              <a:rPr sz="2200" spc="-15" dirty="0">
                <a:latin typeface="Calibri"/>
                <a:cs typeface="Calibri"/>
              </a:rPr>
              <a:t> </a:t>
            </a:r>
            <a:r>
              <a:rPr sz="2200" spc="-5" dirty="0">
                <a:latin typeface="Calibri"/>
                <a:cs typeface="Calibri"/>
              </a:rPr>
              <a:t>entact</a:t>
            </a:r>
            <a:r>
              <a:rPr sz="2200" spc="-40" dirty="0">
                <a:latin typeface="Calibri"/>
                <a:cs typeface="Calibri"/>
              </a:rPr>
              <a:t> </a:t>
            </a:r>
            <a:r>
              <a:rPr sz="2200" dirty="0">
                <a:latin typeface="Calibri"/>
                <a:cs typeface="Calibri"/>
              </a:rPr>
              <a:t>the</a:t>
            </a:r>
            <a:r>
              <a:rPr sz="2200" spc="-15" dirty="0">
                <a:latin typeface="Calibri"/>
                <a:cs typeface="Calibri"/>
              </a:rPr>
              <a:t> </a:t>
            </a:r>
            <a:r>
              <a:rPr sz="2200" spc="-5" dirty="0">
                <a:latin typeface="Calibri"/>
                <a:cs typeface="Calibri"/>
              </a:rPr>
              <a:t>customer</a:t>
            </a:r>
            <a:endParaRPr sz="2200">
              <a:latin typeface="Calibri"/>
              <a:cs typeface="Calibri"/>
            </a:endParaRPr>
          </a:p>
          <a:p>
            <a:pPr marL="241300" indent="-228600">
              <a:lnSpc>
                <a:spcPct val="100000"/>
              </a:lnSpc>
              <a:spcBef>
                <a:spcPts val="484"/>
              </a:spcBef>
              <a:buFont typeface="Arial MT"/>
              <a:buChar char="•"/>
              <a:tabLst>
                <a:tab pos="240665" algn="l"/>
                <a:tab pos="241300" algn="l"/>
              </a:tabLst>
            </a:pPr>
            <a:r>
              <a:rPr sz="2200" dirty="0">
                <a:latin typeface="Calibri"/>
                <a:cs typeface="Calibri"/>
              </a:rPr>
              <a:t>Most</a:t>
            </a:r>
            <a:r>
              <a:rPr sz="2200" spc="-40" dirty="0">
                <a:latin typeface="Calibri"/>
                <a:cs typeface="Calibri"/>
              </a:rPr>
              <a:t> </a:t>
            </a:r>
            <a:r>
              <a:rPr sz="2200" spc="5" dirty="0">
                <a:latin typeface="Calibri"/>
                <a:cs typeface="Calibri"/>
              </a:rPr>
              <a:t>of</a:t>
            </a:r>
            <a:r>
              <a:rPr sz="2200" spc="-15" dirty="0">
                <a:latin typeface="Calibri"/>
                <a:cs typeface="Calibri"/>
              </a:rPr>
              <a:t> </a:t>
            </a:r>
            <a:r>
              <a:rPr sz="2200" dirty="0">
                <a:latin typeface="Calibri"/>
                <a:cs typeface="Calibri"/>
              </a:rPr>
              <a:t>the </a:t>
            </a:r>
            <a:r>
              <a:rPr sz="2200" spc="-5" dirty="0">
                <a:latin typeface="Calibri"/>
                <a:cs typeface="Calibri"/>
              </a:rPr>
              <a:t>websites</a:t>
            </a:r>
            <a:r>
              <a:rPr sz="2200" spc="-30" dirty="0">
                <a:latin typeface="Calibri"/>
                <a:cs typeface="Calibri"/>
              </a:rPr>
              <a:t> </a:t>
            </a:r>
            <a:r>
              <a:rPr sz="2200" dirty="0">
                <a:latin typeface="Calibri"/>
                <a:cs typeface="Calibri"/>
              </a:rPr>
              <a:t>doesn't</a:t>
            </a:r>
            <a:r>
              <a:rPr sz="2200" spc="-15" dirty="0">
                <a:latin typeface="Calibri"/>
                <a:cs typeface="Calibri"/>
              </a:rPr>
              <a:t> have</a:t>
            </a:r>
            <a:r>
              <a:rPr sz="2200" spc="-10" dirty="0">
                <a:latin typeface="Calibri"/>
                <a:cs typeface="Calibri"/>
              </a:rPr>
              <a:t> </a:t>
            </a:r>
            <a:r>
              <a:rPr sz="2200" dirty="0">
                <a:latin typeface="Calibri"/>
                <a:cs typeface="Calibri"/>
              </a:rPr>
              <a:t>the</a:t>
            </a:r>
            <a:r>
              <a:rPr sz="2200" spc="-10" dirty="0">
                <a:latin typeface="Calibri"/>
                <a:cs typeface="Calibri"/>
              </a:rPr>
              <a:t> convinient</a:t>
            </a:r>
            <a:r>
              <a:rPr sz="2200" spc="-35" dirty="0">
                <a:latin typeface="Calibri"/>
                <a:cs typeface="Calibri"/>
              </a:rPr>
              <a:t> </a:t>
            </a:r>
            <a:r>
              <a:rPr sz="2200" spc="-10" dirty="0">
                <a:latin typeface="Calibri"/>
                <a:cs typeface="Calibri"/>
              </a:rPr>
              <a:t>payment</a:t>
            </a:r>
            <a:r>
              <a:rPr sz="2200" spc="-15" dirty="0">
                <a:latin typeface="Calibri"/>
                <a:cs typeface="Calibri"/>
              </a:rPr>
              <a:t> </a:t>
            </a:r>
            <a:r>
              <a:rPr sz="2200" dirty="0">
                <a:latin typeface="Calibri"/>
                <a:cs typeface="Calibri"/>
              </a:rPr>
              <a:t>method</a:t>
            </a:r>
            <a:endParaRPr sz="2200">
              <a:latin typeface="Calibri"/>
              <a:cs typeface="Calibri"/>
            </a:endParaRPr>
          </a:p>
          <a:p>
            <a:pPr marL="241300" indent="-228600">
              <a:lnSpc>
                <a:spcPts val="2375"/>
              </a:lnSpc>
              <a:spcBef>
                <a:spcPts val="455"/>
              </a:spcBef>
              <a:buFont typeface="Arial MT"/>
              <a:buChar char="•"/>
              <a:tabLst>
                <a:tab pos="240665" algn="l"/>
                <a:tab pos="241300" algn="l"/>
              </a:tabLst>
            </a:pPr>
            <a:r>
              <a:rPr sz="2200" dirty="0">
                <a:latin typeface="Calibri"/>
                <a:cs typeface="Calibri"/>
              </a:rPr>
              <a:t>Most</a:t>
            </a:r>
            <a:r>
              <a:rPr sz="2200" spc="-40" dirty="0">
                <a:latin typeface="Calibri"/>
                <a:cs typeface="Calibri"/>
              </a:rPr>
              <a:t> </a:t>
            </a:r>
            <a:r>
              <a:rPr sz="2200" spc="5" dirty="0">
                <a:latin typeface="Calibri"/>
                <a:cs typeface="Calibri"/>
              </a:rPr>
              <a:t>of</a:t>
            </a:r>
            <a:r>
              <a:rPr sz="2200" spc="-20" dirty="0">
                <a:latin typeface="Calibri"/>
                <a:cs typeface="Calibri"/>
              </a:rPr>
              <a:t> </a:t>
            </a:r>
            <a:r>
              <a:rPr sz="2200" spc="-10" dirty="0">
                <a:latin typeface="Calibri"/>
                <a:cs typeface="Calibri"/>
              </a:rPr>
              <a:t>users</a:t>
            </a:r>
            <a:r>
              <a:rPr sz="2200" spc="5" dirty="0">
                <a:latin typeface="Calibri"/>
                <a:cs typeface="Calibri"/>
              </a:rPr>
              <a:t> </a:t>
            </a:r>
            <a:r>
              <a:rPr sz="2200" spc="-5" dirty="0">
                <a:latin typeface="Calibri"/>
                <a:cs typeface="Calibri"/>
              </a:rPr>
              <a:t>trust</a:t>
            </a:r>
            <a:r>
              <a:rPr sz="2200" spc="-15" dirty="0">
                <a:latin typeface="Calibri"/>
                <a:cs typeface="Calibri"/>
              </a:rPr>
              <a:t> </a:t>
            </a:r>
            <a:r>
              <a:rPr sz="2200" spc="-5" dirty="0">
                <a:latin typeface="Calibri"/>
                <a:cs typeface="Calibri"/>
              </a:rPr>
              <a:t>that</a:t>
            </a:r>
            <a:r>
              <a:rPr sz="2200" spc="-10" dirty="0">
                <a:latin typeface="Calibri"/>
                <a:cs typeface="Calibri"/>
              </a:rPr>
              <a:t> </a:t>
            </a:r>
            <a:r>
              <a:rPr sz="2200" dirty="0">
                <a:latin typeface="Calibri"/>
                <a:cs typeface="Calibri"/>
              </a:rPr>
              <a:t>the</a:t>
            </a:r>
            <a:r>
              <a:rPr sz="2200" spc="-15" dirty="0">
                <a:latin typeface="Calibri"/>
                <a:cs typeface="Calibri"/>
              </a:rPr>
              <a:t> </a:t>
            </a:r>
            <a:r>
              <a:rPr sz="2200" dirty="0">
                <a:latin typeface="Calibri"/>
                <a:cs typeface="Calibri"/>
              </a:rPr>
              <a:t>online</a:t>
            </a:r>
            <a:r>
              <a:rPr sz="2200" spc="-15" dirty="0">
                <a:latin typeface="Calibri"/>
                <a:cs typeface="Calibri"/>
              </a:rPr>
              <a:t> </a:t>
            </a:r>
            <a:r>
              <a:rPr sz="2200" spc="-10" dirty="0">
                <a:latin typeface="Calibri"/>
                <a:cs typeface="Calibri"/>
              </a:rPr>
              <a:t>retail</a:t>
            </a:r>
            <a:r>
              <a:rPr sz="2200" spc="-15" dirty="0">
                <a:latin typeface="Calibri"/>
                <a:cs typeface="Calibri"/>
              </a:rPr>
              <a:t> </a:t>
            </a:r>
            <a:r>
              <a:rPr sz="2200" spc="-10" dirty="0">
                <a:latin typeface="Calibri"/>
                <a:cs typeface="Calibri"/>
              </a:rPr>
              <a:t>store</a:t>
            </a:r>
            <a:r>
              <a:rPr sz="2200" spc="-35" dirty="0">
                <a:latin typeface="Calibri"/>
                <a:cs typeface="Calibri"/>
              </a:rPr>
              <a:t> </a:t>
            </a:r>
            <a:r>
              <a:rPr sz="2200" dirty="0">
                <a:latin typeface="Calibri"/>
                <a:cs typeface="Calibri"/>
              </a:rPr>
              <a:t>will</a:t>
            </a:r>
            <a:r>
              <a:rPr sz="2200" spc="-30" dirty="0">
                <a:latin typeface="Calibri"/>
                <a:cs typeface="Calibri"/>
              </a:rPr>
              <a:t> </a:t>
            </a:r>
            <a:r>
              <a:rPr sz="2200" spc="-5" dirty="0">
                <a:latin typeface="Calibri"/>
                <a:cs typeface="Calibri"/>
              </a:rPr>
              <a:t>fulfill</a:t>
            </a:r>
            <a:r>
              <a:rPr sz="2200" spc="-25" dirty="0">
                <a:latin typeface="Calibri"/>
                <a:cs typeface="Calibri"/>
              </a:rPr>
              <a:t> </a:t>
            </a:r>
            <a:r>
              <a:rPr sz="2200" dirty="0">
                <a:latin typeface="Calibri"/>
                <a:cs typeface="Calibri"/>
              </a:rPr>
              <a:t>its</a:t>
            </a:r>
            <a:r>
              <a:rPr sz="2200" spc="5" dirty="0">
                <a:latin typeface="Calibri"/>
                <a:cs typeface="Calibri"/>
              </a:rPr>
              <a:t> </a:t>
            </a:r>
            <a:r>
              <a:rPr sz="2200" dirty="0">
                <a:latin typeface="Calibri"/>
                <a:cs typeface="Calibri"/>
              </a:rPr>
              <a:t>part</a:t>
            </a:r>
            <a:r>
              <a:rPr sz="2200" spc="-20" dirty="0">
                <a:latin typeface="Calibri"/>
                <a:cs typeface="Calibri"/>
              </a:rPr>
              <a:t> </a:t>
            </a:r>
            <a:r>
              <a:rPr sz="2200" spc="5" dirty="0">
                <a:latin typeface="Calibri"/>
                <a:cs typeface="Calibri"/>
              </a:rPr>
              <a:t>of</a:t>
            </a:r>
            <a:r>
              <a:rPr sz="2200" spc="-20" dirty="0">
                <a:latin typeface="Calibri"/>
                <a:cs typeface="Calibri"/>
              </a:rPr>
              <a:t> </a:t>
            </a:r>
            <a:r>
              <a:rPr sz="2200" dirty="0">
                <a:latin typeface="Calibri"/>
                <a:cs typeface="Calibri"/>
              </a:rPr>
              <a:t>the</a:t>
            </a:r>
            <a:r>
              <a:rPr sz="2200" spc="5" dirty="0">
                <a:latin typeface="Calibri"/>
                <a:cs typeface="Calibri"/>
              </a:rPr>
              <a:t> </a:t>
            </a:r>
            <a:r>
              <a:rPr sz="2200" spc="-5" dirty="0">
                <a:latin typeface="Calibri"/>
                <a:cs typeface="Calibri"/>
              </a:rPr>
              <a:t>transaction</a:t>
            </a:r>
            <a:r>
              <a:rPr sz="2200" spc="-80" dirty="0">
                <a:latin typeface="Calibri"/>
                <a:cs typeface="Calibri"/>
              </a:rPr>
              <a:t> </a:t>
            </a:r>
            <a:r>
              <a:rPr sz="2200" spc="-15" dirty="0">
                <a:latin typeface="Calibri"/>
                <a:cs typeface="Calibri"/>
              </a:rPr>
              <a:t>at</a:t>
            </a:r>
            <a:r>
              <a:rPr sz="2200" spc="-10" dirty="0">
                <a:latin typeface="Calibri"/>
                <a:cs typeface="Calibri"/>
              </a:rPr>
              <a:t> </a:t>
            </a:r>
            <a:r>
              <a:rPr sz="2200" dirty="0">
                <a:latin typeface="Calibri"/>
                <a:cs typeface="Calibri"/>
              </a:rPr>
              <a:t>the</a:t>
            </a:r>
            <a:endParaRPr sz="2200">
              <a:latin typeface="Calibri"/>
              <a:cs typeface="Calibri"/>
            </a:endParaRPr>
          </a:p>
          <a:p>
            <a:pPr marL="241300">
              <a:lnSpc>
                <a:spcPts val="2375"/>
              </a:lnSpc>
            </a:pPr>
            <a:r>
              <a:rPr sz="2200" spc="-10" dirty="0">
                <a:latin typeface="Calibri"/>
                <a:cs typeface="Calibri"/>
              </a:rPr>
              <a:t>stipulated</a:t>
            </a:r>
            <a:r>
              <a:rPr sz="2200" spc="-70" dirty="0">
                <a:latin typeface="Calibri"/>
                <a:cs typeface="Calibri"/>
              </a:rPr>
              <a:t> </a:t>
            </a:r>
            <a:r>
              <a:rPr sz="2200" spc="5" dirty="0">
                <a:latin typeface="Calibri"/>
                <a:cs typeface="Calibri"/>
              </a:rPr>
              <a:t>time</a:t>
            </a:r>
            <a:endParaRPr sz="2200">
              <a:latin typeface="Calibri"/>
              <a:cs typeface="Calibri"/>
            </a:endParaRPr>
          </a:p>
          <a:p>
            <a:pPr marL="241300" indent="-228600">
              <a:lnSpc>
                <a:spcPct val="100000"/>
              </a:lnSpc>
              <a:spcBef>
                <a:spcPts val="480"/>
              </a:spcBef>
              <a:buFont typeface="Arial MT"/>
              <a:buChar char="•"/>
              <a:tabLst>
                <a:tab pos="240665" algn="l"/>
                <a:tab pos="241300" algn="l"/>
              </a:tabLst>
            </a:pPr>
            <a:r>
              <a:rPr sz="2200" spc="-5" dirty="0">
                <a:latin typeface="Calibri"/>
                <a:cs typeface="Calibri"/>
              </a:rPr>
              <a:t>Online</a:t>
            </a:r>
            <a:r>
              <a:rPr sz="2200" spc="-10" dirty="0">
                <a:latin typeface="Calibri"/>
                <a:cs typeface="Calibri"/>
              </a:rPr>
              <a:t> </a:t>
            </a:r>
            <a:r>
              <a:rPr sz="2200" spc="-5" dirty="0">
                <a:latin typeface="Calibri"/>
                <a:cs typeface="Calibri"/>
              </a:rPr>
              <a:t>websites</a:t>
            </a:r>
            <a:r>
              <a:rPr sz="2200" spc="-30" dirty="0">
                <a:latin typeface="Calibri"/>
                <a:cs typeface="Calibri"/>
              </a:rPr>
              <a:t> </a:t>
            </a:r>
            <a:r>
              <a:rPr sz="2200" spc="-15" dirty="0">
                <a:latin typeface="Calibri"/>
                <a:cs typeface="Calibri"/>
              </a:rPr>
              <a:t>have</a:t>
            </a:r>
            <a:r>
              <a:rPr sz="2200" spc="-5" dirty="0">
                <a:latin typeface="Calibri"/>
                <a:cs typeface="Calibri"/>
              </a:rPr>
              <a:t> </a:t>
            </a:r>
            <a:r>
              <a:rPr sz="2200" spc="5" dirty="0">
                <a:latin typeface="Calibri"/>
                <a:cs typeface="Calibri"/>
              </a:rPr>
              <a:t>a</a:t>
            </a:r>
            <a:r>
              <a:rPr sz="2200" spc="10" dirty="0">
                <a:latin typeface="Calibri"/>
                <a:cs typeface="Calibri"/>
              </a:rPr>
              <a:t> </a:t>
            </a:r>
            <a:r>
              <a:rPr sz="2200" spc="-5" dirty="0">
                <a:latin typeface="Calibri"/>
                <a:cs typeface="Calibri"/>
              </a:rPr>
              <a:t>good</a:t>
            </a:r>
            <a:r>
              <a:rPr sz="2200" spc="-20" dirty="0">
                <a:latin typeface="Calibri"/>
                <a:cs typeface="Calibri"/>
              </a:rPr>
              <a:t> </a:t>
            </a:r>
            <a:r>
              <a:rPr sz="2200" spc="-10" dirty="0">
                <a:latin typeface="Calibri"/>
                <a:cs typeface="Calibri"/>
              </a:rPr>
              <a:t>backend</a:t>
            </a:r>
            <a:r>
              <a:rPr sz="2200" spc="-25" dirty="0">
                <a:latin typeface="Calibri"/>
                <a:cs typeface="Calibri"/>
              </a:rPr>
              <a:t> </a:t>
            </a:r>
            <a:r>
              <a:rPr sz="2200" spc="-5" dirty="0">
                <a:latin typeface="Calibri"/>
                <a:cs typeface="Calibri"/>
              </a:rPr>
              <a:t>customer</a:t>
            </a:r>
            <a:r>
              <a:rPr sz="2200" spc="-55" dirty="0">
                <a:latin typeface="Calibri"/>
                <a:cs typeface="Calibri"/>
              </a:rPr>
              <a:t> </a:t>
            </a:r>
            <a:r>
              <a:rPr sz="2200" spc="-15" dirty="0">
                <a:latin typeface="Calibri"/>
                <a:cs typeface="Calibri"/>
              </a:rPr>
              <a:t>care</a:t>
            </a:r>
            <a:r>
              <a:rPr sz="2200" spc="-5" dirty="0">
                <a:latin typeface="Calibri"/>
                <a:cs typeface="Calibri"/>
              </a:rPr>
              <a:t> </a:t>
            </a:r>
            <a:r>
              <a:rPr sz="2200" spc="5" dirty="0">
                <a:latin typeface="Calibri"/>
                <a:cs typeface="Calibri"/>
              </a:rPr>
              <a:t>services</a:t>
            </a:r>
            <a:r>
              <a:rPr sz="2200" spc="-55" dirty="0">
                <a:latin typeface="Calibri"/>
                <a:cs typeface="Calibri"/>
              </a:rPr>
              <a:t> </a:t>
            </a:r>
            <a:r>
              <a:rPr sz="2200" spc="-10" dirty="0">
                <a:latin typeface="Calibri"/>
                <a:cs typeface="Calibri"/>
              </a:rPr>
              <a:t>to</a:t>
            </a:r>
            <a:r>
              <a:rPr sz="2200" spc="15" dirty="0">
                <a:latin typeface="Calibri"/>
                <a:cs typeface="Calibri"/>
              </a:rPr>
              <a:t> </a:t>
            </a:r>
            <a:r>
              <a:rPr sz="2200" dirty="0">
                <a:latin typeface="Calibri"/>
                <a:cs typeface="Calibri"/>
              </a:rPr>
              <a:t>their</a:t>
            </a:r>
            <a:r>
              <a:rPr sz="2200" spc="-35" dirty="0">
                <a:latin typeface="Calibri"/>
                <a:cs typeface="Calibri"/>
              </a:rPr>
              <a:t> </a:t>
            </a:r>
            <a:r>
              <a:rPr sz="2200" spc="-10" dirty="0">
                <a:latin typeface="Calibri"/>
                <a:cs typeface="Calibri"/>
              </a:rPr>
              <a:t>customers</a:t>
            </a:r>
            <a:endParaRPr sz="2200">
              <a:latin typeface="Calibri"/>
              <a:cs typeface="Calibri"/>
            </a:endParaRPr>
          </a:p>
          <a:p>
            <a:pPr marL="241300" indent="-228600">
              <a:lnSpc>
                <a:spcPct val="100000"/>
              </a:lnSpc>
              <a:spcBef>
                <a:spcPts val="484"/>
              </a:spcBef>
              <a:buFont typeface="Arial MT"/>
              <a:buChar char="•"/>
              <a:tabLst>
                <a:tab pos="240665" algn="l"/>
                <a:tab pos="241300" algn="l"/>
              </a:tabLst>
            </a:pPr>
            <a:r>
              <a:rPr sz="2200" spc="-5" dirty="0">
                <a:latin typeface="Calibri"/>
                <a:cs typeface="Calibri"/>
              </a:rPr>
              <a:t>Online</a:t>
            </a:r>
            <a:r>
              <a:rPr sz="2200" spc="-10" dirty="0">
                <a:latin typeface="Calibri"/>
                <a:cs typeface="Calibri"/>
              </a:rPr>
              <a:t> </a:t>
            </a:r>
            <a:r>
              <a:rPr sz="2200" spc="-5" dirty="0">
                <a:latin typeface="Calibri"/>
                <a:cs typeface="Calibri"/>
              </a:rPr>
              <a:t>websites</a:t>
            </a:r>
            <a:r>
              <a:rPr sz="2200" spc="-30" dirty="0">
                <a:latin typeface="Calibri"/>
                <a:cs typeface="Calibri"/>
              </a:rPr>
              <a:t> </a:t>
            </a:r>
            <a:r>
              <a:rPr sz="2200" spc="-10" dirty="0">
                <a:latin typeface="Calibri"/>
                <a:cs typeface="Calibri"/>
              </a:rPr>
              <a:t>are</a:t>
            </a:r>
            <a:r>
              <a:rPr sz="2200" spc="-5" dirty="0">
                <a:latin typeface="Calibri"/>
                <a:cs typeface="Calibri"/>
              </a:rPr>
              <a:t> </a:t>
            </a:r>
            <a:r>
              <a:rPr sz="2200" dirty="0">
                <a:latin typeface="Calibri"/>
                <a:cs typeface="Calibri"/>
              </a:rPr>
              <a:t>able</a:t>
            </a:r>
            <a:r>
              <a:rPr sz="2200" spc="5" dirty="0">
                <a:latin typeface="Calibri"/>
                <a:cs typeface="Calibri"/>
              </a:rPr>
              <a:t> </a:t>
            </a:r>
            <a:r>
              <a:rPr sz="2200" spc="-5" dirty="0">
                <a:latin typeface="Calibri"/>
                <a:cs typeface="Calibri"/>
              </a:rPr>
              <a:t>to provide</a:t>
            </a:r>
            <a:r>
              <a:rPr sz="2200" spc="-80" dirty="0">
                <a:latin typeface="Calibri"/>
                <a:cs typeface="Calibri"/>
              </a:rPr>
              <a:t> </a:t>
            </a:r>
            <a:r>
              <a:rPr sz="2200" dirty="0">
                <a:latin typeface="Calibri"/>
                <a:cs typeface="Calibri"/>
              </a:rPr>
              <a:t>the</a:t>
            </a:r>
            <a:r>
              <a:rPr sz="2200" spc="10" dirty="0">
                <a:latin typeface="Calibri"/>
                <a:cs typeface="Calibri"/>
              </a:rPr>
              <a:t> </a:t>
            </a:r>
            <a:r>
              <a:rPr sz="2200" spc="-5" dirty="0">
                <a:latin typeface="Calibri"/>
                <a:cs typeface="Calibri"/>
              </a:rPr>
              <a:t>privacy</a:t>
            </a:r>
            <a:r>
              <a:rPr sz="2200" spc="-55" dirty="0">
                <a:latin typeface="Calibri"/>
                <a:cs typeface="Calibri"/>
              </a:rPr>
              <a:t> </a:t>
            </a:r>
            <a:r>
              <a:rPr sz="2200" spc="-10" dirty="0">
                <a:latin typeface="Calibri"/>
                <a:cs typeface="Calibri"/>
              </a:rPr>
              <a:t>to</a:t>
            </a:r>
            <a:r>
              <a:rPr sz="2200" spc="-5" dirty="0">
                <a:latin typeface="Calibri"/>
                <a:cs typeface="Calibri"/>
              </a:rPr>
              <a:t> </a:t>
            </a:r>
            <a:r>
              <a:rPr sz="2200" dirty="0">
                <a:latin typeface="Calibri"/>
                <a:cs typeface="Calibri"/>
              </a:rPr>
              <a:t>their</a:t>
            </a:r>
            <a:r>
              <a:rPr sz="2200" spc="-15" dirty="0">
                <a:latin typeface="Calibri"/>
                <a:cs typeface="Calibri"/>
              </a:rPr>
              <a:t> </a:t>
            </a:r>
            <a:r>
              <a:rPr sz="2200" spc="-10" dirty="0">
                <a:latin typeface="Calibri"/>
                <a:cs typeface="Calibri"/>
              </a:rPr>
              <a:t>customers</a:t>
            </a:r>
            <a:endParaRPr sz="2200">
              <a:latin typeface="Calibri"/>
              <a:cs typeface="Calibri"/>
            </a:endParaRPr>
          </a:p>
          <a:p>
            <a:pPr marL="241300" indent="-228600">
              <a:lnSpc>
                <a:spcPct val="100000"/>
              </a:lnSpc>
              <a:spcBef>
                <a:spcPts val="455"/>
              </a:spcBef>
              <a:buFont typeface="Arial MT"/>
              <a:buChar char="•"/>
              <a:tabLst>
                <a:tab pos="240665" algn="l"/>
                <a:tab pos="241300" algn="l"/>
              </a:tabLst>
            </a:pPr>
            <a:r>
              <a:rPr sz="2200" dirty="0">
                <a:latin typeface="Calibri"/>
                <a:cs typeface="Calibri"/>
              </a:rPr>
              <a:t>Most</a:t>
            </a:r>
            <a:r>
              <a:rPr sz="2200" spc="-45" dirty="0">
                <a:latin typeface="Calibri"/>
                <a:cs typeface="Calibri"/>
              </a:rPr>
              <a:t> </a:t>
            </a:r>
            <a:r>
              <a:rPr sz="2200" spc="5" dirty="0">
                <a:latin typeface="Calibri"/>
                <a:cs typeface="Calibri"/>
              </a:rPr>
              <a:t>of</a:t>
            </a:r>
            <a:r>
              <a:rPr sz="2200" spc="-25" dirty="0">
                <a:latin typeface="Calibri"/>
                <a:cs typeface="Calibri"/>
              </a:rPr>
              <a:t> </a:t>
            </a:r>
            <a:r>
              <a:rPr sz="2200" dirty="0">
                <a:latin typeface="Calibri"/>
                <a:cs typeface="Calibri"/>
              </a:rPr>
              <a:t>the</a:t>
            </a:r>
            <a:r>
              <a:rPr sz="2200" spc="-5" dirty="0">
                <a:latin typeface="Calibri"/>
                <a:cs typeface="Calibri"/>
              </a:rPr>
              <a:t> </a:t>
            </a:r>
            <a:r>
              <a:rPr sz="2200" dirty="0">
                <a:latin typeface="Calibri"/>
                <a:cs typeface="Calibri"/>
              </a:rPr>
              <a:t>online</a:t>
            </a:r>
            <a:r>
              <a:rPr sz="2200" spc="-40" dirty="0">
                <a:latin typeface="Calibri"/>
                <a:cs typeface="Calibri"/>
              </a:rPr>
              <a:t> </a:t>
            </a:r>
            <a:r>
              <a:rPr sz="2200" spc="-10" dirty="0">
                <a:latin typeface="Calibri"/>
                <a:cs typeface="Calibri"/>
              </a:rPr>
              <a:t>stores</a:t>
            </a:r>
            <a:r>
              <a:rPr sz="2200" spc="-15" dirty="0">
                <a:latin typeface="Calibri"/>
                <a:cs typeface="Calibri"/>
              </a:rPr>
              <a:t> have</a:t>
            </a:r>
            <a:r>
              <a:rPr sz="2200" spc="-20" dirty="0">
                <a:latin typeface="Calibri"/>
                <a:cs typeface="Calibri"/>
              </a:rPr>
              <a:t> </a:t>
            </a:r>
            <a:r>
              <a:rPr sz="2200" spc="5" dirty="0">
                <a:latin typeface="Calibri"/>
                <a:cs typeface="Calibri"/>
              </a:rPr>
              <a:t>a</a:t>
            </a:r>
            <a:r>
              <a:rPr sz="2200" spc="-20" dirty="0">
                <a:latin typeface="Calibri"/>
                <a:cs typeface="Calibri"/>
              </a:rPr>
              <a:t> </a:t>
            </a:r>
            <a:r>
              <a:rPr sz="2200" spc="-5" dirty="0">
                <a:latin typeface="Calibri"/>
                <a:cs typeface="Calibri"/>
              </a:rPr>
              <a:t>good</a:t>
            </a:r>
            <a:r>
              <a:rPr sz="2200" spc="-10" dirty="0">
                <a:latin typeface="Calibri"/>
                <a:cs typeface="Calibri"/>
              </a:rPr>
              <a:t> </a:t>
            </a:r>
            <a:r>
              <a:rPr sz="2200" dirty="0">
                <a:latin typeface="Calibri"/>
                <a:cs typeface="Calibri"/>
              </a:rPr>
              <a:t>responsiveness</a:t>
            </a:r>
            <a:endParaRPr sz="220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3" name="object 3"/>
          <p:cNvGrpSpPr/>
          <p:nvPr/>
        </p:nvGrpSpPr>
        <p:grpSpPr>
          <a:xfrm>
            <a:off x="76200" y="100584"/>
            <a:ext cx="12115800" cy="6757670"/>
            <a:chOff x="76200" y="100584"/>
            <a:chExt cx="12115800" cy="6757670"/>
          </a:xfrm>
        </p:grpSpPr>
        <p:pic>
          <p:nvPicPr>
            <p:cNvPr id="4" name="object 4"/>
            <p:cNvPicPr/>
            <p:nvPr/>
          </p:nvPicPr>
          <p:blipFill>
            <a:blip r:embed="rId3" cstate="print"/>
            <a:stretch>
              <a:fillRect/>
            </a:stretch>
          </p:blipFill>
          <p:spPr>
            <a:xfrm>
              <a:off x="76200" y="100584"/>
              <a:ext cx="6138672" cy="3511296"/>
            </a:xfrm>
            <a:prstGeom prst="rect">
              <a:avLst/>
            </a:prstGeom>
          </p:spPr>
        </p:pic>
        <p:pic>
          <p:nvPicPr>
            <p:cNvPr id="5" name="object 5"/>
            <p:cNvPicPr/>
            <p:nvPr/>
          </p:nvPicPr>
          <p:blipFill>
            <a:blip r:embed="rId4" cstate="print"/>
            <a:stretch>
              <a:fillRect/>
            </a:stretch>
          </p:blipFill>
          <p:spPr>
            <a:xfrm>
              <a:off x="5577840" y="3075430"/>
              <a:ext cx="6614159" cy="3782567"/>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object 3"/>
          <p:cNvPicPr/>
          <p:nvPr/>
        </p:nvPicPr>
        <p:blipFill>
          <a:blip r:embed="rId3" cstate="print"/>
          <a:stretch>
            <a:fillRect/>
          </a:stretch>
        </p:blipFill>
        <p:spPr>
          <a:xfrm>
            <a:off x="643127" y="576110"/>
            <a:ext cx="7240397" cy="1010246"/>
          </a:xfrm>
          <a:prstGeom prst="rect">
            <a:avLst/>
          </a:prstGeom>
        </p:spPr>
      </p:pic>
      <p:sp>
        <p:nvSpPr>
          <p:cNvPr id="4" name="object 4"/>
          <p:cNvSpPr txBox="1">
            <a:spLocks noGrp="1"/>
          </p:cNvSpPr>
          <p:nvPr>
            <p:ph type="title"/>
          </p:nvPr>
        </p:nvSpPr>
        <p:spPr>
          <a:xfrm>
            <a:off x="917244" y="683209"/>
            <a:ext cx="6671309" cy="574675"/>
          </a:xfrm>
          <a:prstGeom prst="rect">
            <a:avLst/>
          </a:prstGeom>
        </p:spPr>
        <p:txBody>
          <a:bodyPr vert="horz" wrap="square" lIns="0" tIns="12700" rIns="0" bIns="0" rtlCol="0">
            <a:spAutoFit/>
          </a:bodyPr>
          <a:lstStyle/>
          <a:p>
            <a:pPr marL="12700">
              <a:lnSpc>
                <a:spcPct val="100000"/>
              </a:lnSpc>
              <a:spcBef>
                <a:spcPts val="100"/>
              </a:spcBef>
            </a:pPr>
            <a:r>
              <a:rPr sz="3600" spc="-35" dirty="0">
                <a:latin typeface="Calibri Light"/>
                <a:cs typeface="Calibri Light"/>
              </a:rPr>
              <a:t>Problem</a:t>
            </a:r>
            <a:r>
              <a:rPr sz="3600" spc="-150" dirty="0">
                <a:latin typeface="Calibri Light"/>
                <a:cs typeface="Calibri Light"/>
              </a:rPr>
              <a:t> </a:t>
            </a:r>
            <a:r>
              <a:rPr sz="3600" spc="-40" dirty="0">
                <a:latin typeface="Calibri Light"/>
                <a:cs typeface="Calibri Light"/>
              </a:rPr>
              <a:t>Statement</a:t>
            </a:r>
            <a:r>
              <a:rPr sz="3600" spc="-110" dirty="0">
                <a:latin typeface="Calibri Light"/>
                <a:cs typeface="Calibri Light"/>
              </a:rPr>
              <a:t> </a:t>
            </a:r>
            <a:r>
              <a:rPr sz="3600" dirty="0">
                <a:latin typeface="Calibri Light"/>
                <a:cs typeface="Calibri Light"/>
              </a:rPr>
              <a:t>&amp;</a:t>
            </a:r>
            <a:r>
              <a:rPr sz="3600" spc="-90" dirty="0">
                <a:latin typeface="Calibri Light"/>
                <a:cs typeface="Calibri Light"/>
              </a:rPr>
              <a:t> </a:t>
            </a:r>
            <a:r>
              <a:rPr sz="3600" spc="-40" dirty="0">
                <a:latin typeface="Calibri Light"/>
                <a:cs typeface="Calibri Light"/>
              </a:rPr>
              <a:t>Understanding</a:t>
            </a:r>
            <a:endParaRPr sz="3600">
              <a:latin typeface="Calibri Light"/>
              <a:cs typeface="Calibri Light"/>
            </a:endParaRPr>
          </a:p>
        </p:txBody>
      </p:sp>
      <p:sp>
        <p:nvSpPr>
          <p:cNvPr id="5" name="object 5"/>
          <p:cNvSpPr txBox="1"/>
          <p:nvPr/>
        </p:nvSpPr>
        <p:spPr>
          <a:xfrm>
            <a:off x="917244" y="1733819"/>
            <a:ext cx="10029825" cy="3513454"/>
          </a:xfrm>
          <a:prstGeom prst="rect">
            <a:avLst/>
          </a:prstGeom>
        </p:spPr>
        <p:txBody>
          <a:bodyPr vert="horz" wrap="square" lIns="0" tIns="45720" rIns="0" bIns="0" rtlCol="0">
            <a:spAutoFit/>
          </a:bodyPr>
          <a:lstStyle/>
          <a:p>
            <a:pPr marL="12700">
              <a:lnSpc>
                <a:spcPct val="100000"/>
              </a:lnSpc>
              <a:spcBef>
                <a:spcPts val="360"/>
              </a:spcBef>
            </a:pPr>
            <a:r>
              <a:rPr sz="2000" u="heavy" spc="-10" dirty="0">
                <a:uFill>
                  <a:solidFill>
                    <a:srgbClr val="000000"/>
                  </a:solidFill>
                </a:uFill>
                <a:latin typeface="Calibri"/>
                <a:cs typeface="Calibri"/>
              </a:rPr>
              <a:t>Problem </a:t>
            </a:r>
            <a:r>
              <a:rPr sz="2000" u="heavy" spc="-20" dirty="0">
                <a:uFill>
                  <a:solidFill>
                    <a:srgbClr val="000000"/>
                  </a:solidFill>
                </a:uFill>
                <a:latin typeface="Calibri"/>
                <a:cs typeface="Calibri"/>
              </a:rPr>
              <a:t>Statement</a:t>
            </a:r>
            <a:endParaRPr sz="2000">
              <a:latin typeface="Calibri"/>
              <a:cs typeface="Calibri"/>
            </a:endParaRPr>
          </a:p>
          <a:p>
            <a:pPr marL="12700">
              <a:lnSpc>
                <a:spcPct val="100000"/>
              </a:lnSpc>
              <a:spcBef>
                <a:spcPts val="265"/>
              </a:spcBef>
            </a:pPr>
            <a:r>
              <a:rPr sz="2000" spc="-5" dirty="0">
                <a:latin typeface="Calibri"/>
                <a:cs typeface="Calibri"/>
              </a:rPr>
              <a:t>A</a:t>
            </a:r>
            <a:r>
              <a:rPr sz="2000" spc="5" dirty="0">
                <a:latin typeface="Calibri"/>
                <a:cs typeface="Calibri"/>
              </a:rPr>
              <a:t> </a:t>
            </a:r>
            <a:r>
              <a:rPr sz="2000" spc="-5" dirty="0">
                <a:latin typeface="Calibri"/>
                <a:cs typeface="Calibri"/>
              </a:rPr>
              <a:t>new</a:t>
            </a:r>
            <a:r>
              <a:rPr sz="2000" spc="-10" dirty="0">
                <a:latin typeface="Calibri"/>
                <a:cs typeface="Calibri"/>
              </a:rPr>
              <a:t> project</a:t>
            </a:r>
            <a:r>
              <a:rPr sz="2000" dirty="0">
                <a:latin typeface="Calibri"/>
                <a:cs typeface="Calibri"/>
              </a:rPr>
              <a:t> </a:t>
            </a:r>
            <a:r>
              <a:rPr sz="2000" spc="-5" dirty="0">
                <a:latin typeface="Calibri"/>
                <a:cs typeface="Calibri"/>
              </a:rPr>
              <a:t>is</a:t>
            </a:r>
            <a:r>
              <a:rPr sz="2000" spc="25" dirty="0">
                <a:latin typeface="Calibri"/>
                <a:cs typeface="Calibri"/>
              </a:rPr>
              <a:t> </a:t>
            </a:r>
            <a:r>
              <a:rPr sz="2000" spc="-15" dirty="0">
                <a:latin typeface="Calibri"/>
                <a:cs typeface="Calibri"/>
              </a:rPr>
              <a:t>allocated</a:t>
            </a:r>
            <a:r>
              <a:rPr sz="2000" spc="60" dirty="0">
                <a:latin typeface="Calibri"/>
                <a:cs typeface="Calibri"/>
              </a:rPr>
              <a:t> </a:t>
            </a:r>
            <a:r>
              <a:rPr sz="2000" dirty="0">
                <a:latin typeface="Calibri"/>
                <a:cs typeface="Calibri"/>
              </a:rPr>
              <a:t>and</a:t>
            </a:r>
            <a:r>
              <a:rPr sz="2000" spc="-10" dirty="0">
                <a:latin typeface="Calibri"/>
                <a:cs typeface="Calibri"/>
              </a:rPr>
              <a:t> </a:t>
            </a:r>
            <a:r>
              <a:rPr sz="2000" dirty="0">
                <a:latin typeface="Calibri"/>
                <a:cs typeface="Calibri"/>
              </a:rPr>
              <a:t>the</a:t>
            </a:r>
            <a:r>
              <a:rPr sz="2000" spc="25" dirty="0">
                <a:latin typeface="Calibri"/>
                <a:cs typeface="Calibri"/>
              </a:rPr>
              <a:t> </a:t>
            </a:r>
            <a:r>
              <a:rPr sz="2000" spc="-10" dirty="0">
                <a:latin typeface="Calibri"/>
                <a:cs typeface="Calibri"/>
              </a:rPr>
              <a:t>project</a:t>
            </a:r>
            <a:r>
              <a:rPr sz="2000" dirty="0">
                <a:latin typeface="Calibri"/>
                <a:cs typeface="Calibri"/>
              </a:rPr>
              <a:t> </a:t>
            </a:r>
            <a:r>
              <a:rPr sz="2000" spc="-5" dirty="0">
                <a:latin typeface="Calibri"/>
                <a:cs typeface="Calibri"/>
              </a:rPr>
              <a:t>name</a:t>
            </a:r>
            <a:r>
              <a:rPr sz="2000" spc="15" dirty="0">
                <a:latin typeface="Calibri"/>
                <a:cs typeface="Calibri"/>
              </a:rPr>
              <a:t> </a:t>
            </a:r>
            <a:r>
              <a:rPr sz="2000" spc="-5" dirty="0">
                <a:latin typeface="Calibri"/>
                <a:cs typeface="Calibri"/>
              </a:rPr>
              <a:t>is</a:t>
            </a:r>
            <a:r>
              <a:rPr sz="2000" spc="60" dirty="0">
                <a:latin typeface="Calibri"/>
                <a:cs typeface="Calibri"/>
              </a:rPr>
              <a:t> </a:t>
            </a:r>
            <a:r>
              <a:rPr sz="2000" b="1" spc="-10" dirty="0">
                <a:latin typeface="Calibri"/>
                <a:cs typeface="Calibri"/>
              </a:rPr>
              <a:t>Customer</a:t>
            </a:r>
            <a:r>
              <a:rPr sz="2000" b="1" spc="-5" dirty="0">
                <a:latin typeface="Calibri"/>
                <a:cs typeface="Calibri"/>
              </a:rPr>
              <a:t> </a:t>
            </a:r>
            <a:r>
              <a:rPr sz="2000" b="1" spc="-15" dirty="0">
                <a:latin typeface="Calibri"/>
                <a:cs typeface="Calibri"/>
              </a:rPr>
              <a:t>Retention.</a:t>
            </a:r>
            <a:endParaRPr sz="2000">
              <a:latin typeface="Calibri"/>
              <a:cs typeface="Calibri"/>
            </a:endParaRPr>
          </a:p>
          <a:p>
            <a:pPr marL="12700">
              <a:lnSpc>
                <a:spcPct val="100000"/>
              </a:lnSpc>
              <a:spcBef>
                <a:spcPts val="290"/>
              </a:spcBef>
            </a:pPr>
            <a:r>
              <a:rPr sz="2000" spc="-10" dirty="0">
                <a:latin typeface="Calibri"/>
                <a:cs typeface="Calibri"/>
              </a:rPr>
              <a:t>The</a:t>
            </a:r>
            <a:r>
              <a:rPr sz="2000" spc="15" dirty="0">
                <a:latin typeface="Calibri"/>
                <a:cs typeface="Calibri"/>
              </a:rPr>
              <a:t> </a:t>
            </a:r>
            <a:r>
              <a:rPr sz="2000" spc="-15" dirty="0">
                <a:latin typeface="Calibri"/>
                <a:cs typeface="Calibri"/>
              </a:rPr>
              <a:t>attached</a:t>
            </a:r>
            <a:r>
              <a:rPr sz="2000" spc="30" dirty="0">
                <a:latin typeface="Calibri"/>
                <a:cs typeface="Calibri"/>
              </a:rPr>
              <a:t> </a:t>
            </a:r>
            <a:r>
              <a:rPr sz="2000" spc="-5" dirty="0">
                <a:latin typeface="Calibri"/>
                <a:cs typeface="Calibri"/>
              </a:rPr>
              <a:t>zipped</a:t>
            </a:r>
            <a:r>
              <a:rPr sz="2000" spc="-10" dirty="0">
                <a:latin typeface="Calibri"/>
                <a:cs typeface="Calibri"/>
              </a:rPr>
              <a:t> </a:t>
            </a:r>
            <a:r>
              <a:rPr sz="2000" spc="-15" dirty="0">
                <a:latin typeface="Calibri"/>
                <a:cs typeface="Calibri"/>
              </a:rPr>
              <a:t>folder</a:t>
            </a:r>
            <a:r>
              <a:rPr sz="2000" spc="25" dirty="0">
                <a:latin typeface="Calibri"/>
                <a:cs typeface="Calibri"/>
              </a:rPr>
              <a:t> </a:t>
            </a:r>
            <a:r>
              <a:rPr sz="2000" spc="-15" dirty="0">
                <a:latin typeface="Calibri"/>
                <a:cs typeface="Calibri"/>
              </a:rPr>
              <a:t>contains</a:t>
            </a:r>
            <a:r>
              <a:rPr sz="2000" spc="40" dirty="0">
                <a:latin typeface="Calibri"/>
                <a:cs typeface="Calibri"/>
              </a:rPr>
              <a:t> </a:t>
            </a:r>
            <a:r>
              <a:rPr sz="2000" spc="-5" dirty="0">
                <a:latin typeface="Calibri"/>
                <a:cs typeface="Calibri"/>
              </a:rPr>
              <a:t>the</a:t>
            </a:r>
            <a:r>
              <a:rPr sz="2000" spc="-10" dirty="0">
                <a:latin typeface="Calibri"/>
                <a:cs typeface="Calibri"/>
              </a:rPr>
              <a:t> </a:t>
            </a:r>
            <a:r>
              <a:rPr sz="2000" spc="-5" dirty="0">
                <a:latin typeface="Calibri"/>
                <a:cs typeface="Calibri"/>
              </a:rPr>
              <a:t>below</a:t>
            </a:r>
            <a:r>
              <a:rPr sz="2000" spc="5" dirty="0">
                <a:latin typeface="Calibri"/>
                <a:cs typeface="Calibri"/>
              </a:rPr>
              <a:t> </a:t>
            </a:r>
            <a:r>
              <a:rPr sz="2000" spc="-10" dirty="0">
                <a:latin typeface="Calibri"/>
                <a:cs typeface="Calibri"/>
              </a:rPr>
              <a:t>files:</a:t>
            </a:r>
            <a:endParaRPr sz="2000">
              <a:latin typeface="Calibri"/>
              <a:cs typeface="Calibri"/>
            </a:endParaRPr>
          </a:p>
          <a:p>
            <a:pPr marL="241300" indent="-228600">
              <a:lnSpc>
                <a:spcPct val="100000"/>
              </a:lnSpc>
              <a:spcBef>
                <a:spcPts val="290"/>
              </a:spcBef>
              <a:buFont typeface="Arial MT"/>
              <a:buChar char="•"/>
              <a:tabLst>
                <a:tab pos="240665" algn="l"/>
                <a:tab pos="241300" algn="l"/>
              </a:tabLst>
            </a:pPr>
            <a:r>
              <a:rPr sz="2000" spc="-10" dirty="0">
                <a:latin typeface="Calibri"/>
                <a:cs typeface="Calibri"/>
              </a:rPr>
              <a:t>Customer_retention_case_study</a:t>
            </a:r>
            <a:endParaRPr sz="2000">
              <a:latin typeface="Calibri"/>
              <a:cs typeface="Calibri"/>
            </a:endParaRPr>
          </a:p>
          <a:p>
            <a:pPr marL="241300" indent="-228600">
              <a:lnSpc>
                <a:spcPct val="100000"/>
              </a:lnSpc>
              <a:spcBef>
                <a:spcPts val="265"/>
              </a:spcBef>
              <a:buFont typeface="Arial MT"/>
              <a:buChar char="•"/>
              <a:tabLst>
                <a:tab pos="240665" algn="l"/>
                <a:tab pos="241300" algn="l"/>
              </a:tabLst>
            </a:pPr>
            <a:r>
              <a:rPr sz="2000" spc="-15" dirty="0">
                <a:latin typeface="Calibri"/>
                <a:cs typeface="Calibri"/>
              </a:rPr>
              <a:t>Customer_retention_dataset</a:t>
            </a:r>
            <a:endParaRPr sz="2000">
              <a:latin typeface="Calibri"/>
              <a:cs typeface="Calibri"/>
            </a:endParaRPr>
          </a:p>
          <a:p>
            <a:pPr marL="12700">
              <a:lnSpc>
                <a:spcPct val="100000"/>
              </a:lnSpc>
              <a:spcBef>
                <a:spcPts val="290"/>
              </a:spcBef>
            </a:pPr>
            <a:r>
              <a:rPr sz="2000" b="1" spc="-5" dirty="0">
                <a:latin typeface="Calibri"/>
                <a:cs typeface="Calibri"/>
              </a:rPr>
              <a:t>Submission</a:t>
            </a:r>
            <a:r>
              <a:rPr sz="2000" b="1" spc="25" dirty="0">
                <a:latin typeface="Calibri"/>
                <a:cs typeface="Calibri"/>
              </a:rPr>
              <a:t> </a:t>
            </a:r>
            <a:r>
              <a:rPr sz="2000" b="1" spc="-10" dirty="0">
                <a:latin typeface="Calibri"/>
                <a:cs typeface="Calibri"/>
              </a:rPr>
              <a:t>file</a:t>
            </a:r>
            <a:r>
              <a:rPr sz="2000" b="1" spc="20" dirty="0">
                <a:latin typeface="Calibri"/>
                <a:cs typeface="Calibri"/>
              </a:rPr>
              <a:t> </a:t>
            </a:r>
            <a:r>
              <a:rPr sz="2000" b="1" spc="-5" dirty="0">
                <a:latin typeface="Calibri"/>
                <a:cs typeface="Calibri"/>
              </a:rPr>
              <a:t>needed</a:t>
            </a:r>
            <a:r>
              <a:rPr sz="2000" b="1" spc="-15" dirty="0">
                <a:latin typeface="Calibri"/>
                <a:cs typeface="Calibri"/>
              </a:rPr>
              <a:t> to</a:t>
            </a:r>
            <a:r>
              <a:rPr sz="2000" b="1" dirty="0">
                <a:latin typeface="Calibri"/>
                <a:cs typeface="Calibri"/>
              </a:rPr>
              <a:t> </a:t>
            </a:r>
            <a:r>
              <a:rPr sz="2000" b="1" spc="-10" dirty="0">
                <a:latin typeface="Calibri"/>
                <a:cs typeface="Calibri"/>
              </a:rPr>
              <a:t>contain</a:t>
            </a:r>
            <a:r>
              <a:rPr sz="2000" b="1" spc="-20" dirty="0">
                <a:latin typeface="Calibri"/>
                <a:cs typeface="Calibri"/>
              </a:rPr>
              <a:t> </a:t>
            </a:r>
            <a:r>
              <a:rPr sz="2000" b="1" dirty="0">
                <a:latin typeface="Calibri"/>
                <a:cs typeface="Calibri"/>
              </a:rPr>
              <a:t>the</a:t>
            </a:r>
            <a:r>
              <a:rPr sz="2000" b="1" spc="-25" dirty="0">
                <a:latin typeface="Calibri"/>
                <a:cs typeface="Calibri"/>
              </a:rPr>
              <a:t> </a:t>
            </a:r>
            <a:r>
              <a:rPr sz="2000" b="1" spc="-5" dirty="0">
                <a:latin typeface="Calibri"/>
                <a:cs typeface="Calibri"/>
              </a:rPr>
              <a:t>below</a:t>
            </a:r>
            <a:r>
              <a:rPr sz="2000" b="1" spc="-10" dirty="0">
                <a:latin typeface="Calibri"/>
                <a:cs typeface="Calibri"/>
              </a:rPr>
              <a:t> </a:t>
            </a:r>
            <a:r>
              <a:rPr sz="2000" b="1" spc="-5" dirty="0">
                <a:latin typeface="Calibri"/>
                <a:cs typeface="Calibri"/>
              </a:rPr>
              <a:t>three</a:t>
            </a:r>
            <a:r>
              <a:rPr sz="2000" b="1" spc="-20" dirty="0">
                <a:latin typeface="Calibri"/>
                <a:cs typeface="Calibri"/>
              </a:rPr>
              <a:t> </a:t>
            </a:r>
            <a:r>
              <a:rPr sz="2000" b="1" spc="-10" dirty="0">
                <a:latin typeface="Calibri"/>
                <a:cs typeface="Calibri"/>
              </a:rPr>
              <a:t>files:</a:t>
            </a:r>
            <a:endParaRPr sz="2000">
              <a:latin typeface="Calibri"/>
              <a:cs typeface="Calibri"/>
            </a:endParaRPr>
          </a:p>
          <a:p>
            <a:pPr>
              <a:lnSpc>
                <a:spcPct val="100000"/>
              </a:lnSpc>
              <a:spcBef>
                <a:spcPts val="15"/>
              </a:spcBef>
            </a:pPr>
            <a:endParaRPr sz="1600">
              <a:latin typeface="Calibri"/>
              <a:cs typeface="Calibri"/>
            </a:endParaRPr>
          </a:p>
          <a:p>
            <a:pPr marL="241300" indent="-228600">
              <a:lnSpc>
                <a:spcPct val="100000"/>
              </a:lnSpc>
              <a:buFont typeface="Arial MT"/>
              <a:buChar char="•"/>
              <a:tabLst>
                <a:tab pos="240665" algn="l"/>
                <a:tab pos="241300" algn="l"/>
              </a:tabLst>
            </a:pPr>
            <a:r>
              <a:rPr sz="2000" spc="-5" dirty="0">
                <a:latin typeface="Calibri"/>
                <a:cs typeface="Calibri"/>
              </a:rPr>
              <a:t>1.</a:t>
            </a:r>
            <a:r>
              <a:rPr sz="2000" spc="-10" dirty="0">
                <a:latin typeface="Calibri"/>
                <a:cs typeface="Calibri"/>
              </a:rPr>
              <a:t> The</a:t>
            </a:r>
            <a:r>
              <a:rPr sz="2000" spc="20" dirty="0">
                <a:latin typeface="Calibri"/>
                <a:cs typeface="Calibri"/>
              </a:rPr>
              <a:t> </a:t>
            </a:r>
            <a:r>
              <a:rPr sz="2000" spc="-10" dirty="0">
                <a:latin typeface="Calibri"/>
                <a:cs typeface="Calibri"/>
              </a:rPr>
              <a:t>jupyter</a:t>
            </a:r>
            <a:r>
              <a:rPr sz="2000" spc="-20" dirty="0">
                <a:latin typeface="Calibri"/>
                <a:cs typeface="Calibri"/>
              </a:rPr>
              <a:t> </a:t>
            </a:r>
            <a:r>
              <a:rPr sz="2000" spc="-10" dirty="0">
                <a:latin typeface="Calibri"/>
                <a:cs typeface="Calibri"/>
              </a:rPr>
              <a:t>notebook</a:t>
            </a:r>
            <a:r>
              <a:rPr sz="2000" spc="5" dirty="0">
                <a:latin typeface="Calibri"/>
                <a:cs typeface="Calibri"/>
              </a:rPr>
              <a:t> </a:t>
            </a:r>
            <a:r>
              <a:rPr sz="2000" spc="-5" dirty="0">
                <a:latin typeface="Calibri"/>
                <a:cs typeface="Calibri"/>
              </a:rPr>
              <a:t>solution</a:t>
            </a:r>
            <a:endParaRPr sz="2000">
              <a:latin typeface="Calibri"/>
              <a:cs typeface="Calibri"/>
            </a:endParaRPr>
          </a:p>
          <a:p>
            <a:pPr marL="241300" indent="-228600">
              <a:lnSpc>
                <a:spcPct val="100000"/>
              </a:lnSpc>
              <a:spcBef>
                <a:spcPts val="265"/>
              </a:spcBef>
              <a:buFont typeface="Arial MT"/>
              <a:buChar char="•"/>
              <a:tabLst>
                <a:tab pos="240665" algn="l"/>
                <a:tab pos="241300" algn="l"/>
              </a:tabLst>
            </a:pPr>
            <a:r>
              <a:rPr sz="2000" spc="-5" dirty="0">
                <a:latin typeface="Calibri"/>
                <a:cs typeface="Calibri"/>
              </a:rPr>
              <a:t>2.</a:t>
            </a:r>
            <a:r>
              <a:rPr sz="2000" spc="-15" dirty="0">
                <a:latin typeface="Calibri"/>
                <a:cs typeface="Calibri"/>
              </a:rPr>
              <a:t> </a:t>
            </a:r>
            <a:r>
              <a:rPr sz="2000" spc="-10" dirty="0">
                <a:latin typeface="Calibri"/>
                <a:cs typeface="Calibri"/>
              </a:rPr>
              <a:t>The</a:t>
            </a:r>
            <a:r>
              <a:rPr sz="2000" spc="10" dirty="0">
                <a:latin typeface="Calibri"/>
                <a:cs typeface="Calibri"/>
              </a:rPr>
              <a:t> </a:t>
            </a:r>
            <a:r>
              <a:rPr sz="2000" spc="-10" dirty="0">
                <a:latin typeface="Calibri"/>
                <a:cs typeface="Calibri"/>
              </a:rPr>
              <a:t>project</a:t>
            </a:r>
            <a:r>
              <a:rPr sz="2000" dirty="0">
                <a:latin typeface="Calibri"/>
                <a:cs typeface="Calibri"/>
              </a:rPr>
              <a:t> </a:t>
            </a:r>
            <a:r>
              <a:rPr sz="2000" spc="-10" dirty="0">
                <a:latin typeface="Calibri"/>
                <a:cs typeface="Calibri"/>
              </a:rPr>
              <a:t>report</a:t>
            </a:r>
            <a:r>
              <a:rPr sz="2000" spc="-5" dirty="0">
                <a:latin typeface="Calibri"/>
                <a:cs typeface="Calibri"/>
              </a:rPr>
              <a:t> in</a:t>
            </a:r>
            <a:r>
              <a:rPr sz="2000" dirty="0">
                <a:latin typeface="Calibri"/>
                <a:cs typeface="Calibri"/>
              </a:rPr>
              <a:t> pdf</a:t>
            </a:r>
            <a:r>
              <a:rPr sz="2000" spc="-40" dirty="0">
                <a:latin typeface="Calibri"/>
                <a:cs typeface="Calibri"/>
              </a:rPr>
              <a:t> </a:t>
            </a:r>
            <a:r>
              <a:rPr sz="2000" spc="-20" dirty="0">
                <a:latin typeface="Calibri"/>
                <a:cs typeface="Calibri"/>
              </a:rPr>
              <a:t>format</a:t>
            </a:r>
            <a:endParaRPr sz="2000">
              <a:latin typeface="Calibri"/>
              <a:cs typeface="Calibri"/>
            </a:endParaRPr>
          </a:p>
          <a:p>
            <a:pPr marL="241300" indent="-228600">
              <a:lnSpc>
                <a:spcPts val="2039"/>
              </a:lnSpc>
              <a:spcBef>
                <a:spcPts val="290"/>
              </a:spcBef>
              <a:buFont typeface="Arial MT"/>
              <a:buChar char="•"/>
              <a:tabLst>
                <a:tab pos="240665" algn="l"/>
                <a:tab pos="241300" algn="l"/>
              </a:tabLst>
            </a:pPr>
            <a:r>
              <a:rPr sz="2000" spc="-5" dirty="0">
                <a:latin typeface="Calibri"/>
                <a:cs typeface="Calibri"/>
              </a:rPr>
              <a:t>3.</a:t>
            </a:r>
            <a:r>
              <a:rPr sz="2000" dirty="0">
                <a:latin typeface="Calibri"/>
                <a:cs typeface="Calibri"/>
              </a:rPr>
              <a:t> </a:t>
            </a:r>
            <a:r>
              <a:rPr sz="2000" spc="-5" dirty="0">
                <a:latin typeface="Calibri"/>
                <a:cs typeface="Calibri"/>
              </a:rPr>
              <a:t>A</a:t>
            </a:r>
            <a:r>
              <a:rPr sz="2000" spc="15" dirty="0">
                <a:latin typeface="Calibri"/>
                <a:cs typeface="Calibri"/>
              </a:rPr>
              <a:t> </a:t>
            </a:r>
            <a:r>
              <a:rPr sz="2000" spc="-20" dirty="0">
                <a:latin typeface="Calibri"/>
                <a:cs typeface="Calibri"/>
              </a:rPr>
              <a:t>PowerPoint</a:t>
            </a:r>
            <a:r>
              <a:rPr sz="2000" spc="55" dirty="0">
                <a:latin typeface="Calibri"/>
                <a:cs typeface="Calibri"/>
              </a:rPr>
              <a:t> </a:t>
            </a:r>
            <a:r>
              <a:rPr sz="2000" spc="-15" dirty="0">
                <a:latin typeface="Calibri"/>
                <a:cs typeface="Calibri"/>
              </a:rPr>
              <a:t>presentation</a:t>
            </a:r>
            <a:r>
              <a:rPr sz="2000" spc="65" dirty="0">
                <a:latin typeface="Calibri"/>
                <a:cs typeface="Calibri"/>
              </a:rPr>
              <a:t> </a:t>
            </a:r>
            <a:r>
              <a:rPr sz="2000" spc="-10" dirty="0">
                <a:latin typeface="Calibri"/>
                <a:cs typeface="Calibri"/>
              </a:rPr>
              <a:t>containing</a:t>
            </a:r>
            <a:r>
              <a:rPr sz="2000" spc="5" dirty="0">
                <a:latin typeface="Calibri"/>
                <a:cs typeface="Calibri"/>
              </a:rPr>
              <a:t> </a:t>
            </a:r>
            <a:r>
              <a:rPr sz="2000" spc="-10" dirty="0">
                <a:latin typeface="Calibri"/>
                <a:cs typeface="Calibri"/>
              </a:rPr>
              <a:t>problem</a:t>
            </a:r>
            <a:r>
              <a:rPr sz="2000" spc="20" dirty="0">
                <a:latin typeface="Calibri"/>
                <a:cs typeface="Calibri"/>
              </a:rPr>
              <a:t> </a:t>
            </a:r>
            <a:r>
              <a:rPr sz="2000" spc="-20" dirty="0">
                <a:latin typeface="Calibri"/>
                <a:cs typeface="Calibri"/>
              </a:rPr>
              <a:t>statement</a:t>
            </a:r>
            <a:r>
              <a:rPr sz="2000" spc="85" dirty="0">
                <a:latin typeface="Calibri"/>
                <a:cs typeface="Calibri"/>
              </a:rPr>
              <a:t> </a:t>
            </a:r>
            <a:r>
              <a:rPr sz="2000" spc="-5" dirty="0">
                <a:latin typeface="Calibri"/>
                <a:cs typeface="Calibri"/>
              </a:rPr>
              <a:t>and</a:t>
            </a:r>
            <a:r>
              <a:rPr sz="2000" spc="15" dirty="0">
                <a:latin typeface="Calibri"/>
                <a:cs typeface="Calibri"/>
              </a:rPr>
              <a:t> </a:t>
            </a:r>
            <a:r>
              <a:rPr sz="2000" spc="-10" dirty="0">
                <a:latin typeface="Calibri"/>
                <a:cs typeface="Calibri"/>
              </a:rPr>
              <a:t>understanding, </a:t>
            </a:r>
            <a:r>
              <a:rPr sz="2000" spc="-15" dirty="0">
                <a:latin typeface="Calibri"/>
                <a:cs typeface="Calibri"/>
              </a:rPr>
              <a:t>EDA</a:t>
            </a:r>
            <a:r>
              <a:rPr sz="2000" spc="5" dirty="0">
                <a:latin typeface="Calibri"/>
                <a:cs typeface="Calibri"/>
              </a:rPr>
              <a:t> </a:t>
            </a:r>
            <a:r>
              <a:rPr sz="2000" spc="-20" dirty="0">
                <a:latin typeface="Calibri"/>
                <a:cs typeface="Calibri"/>
              </a:rPr>
              <a:t>steps</a:t>
            </a:r>
            <a:r>
              <a:rPr sz="2000" spc="45" dirty="0">
                <a:latin typeface="Calibri"/>
                <a:cs typeface="Calibri"/>
              </a:rPr>
              <a:t> </a:t>
            </a:r>
            <a:r>
              <a:rPr sz="2000" spc="-5" dirty="0">
                <a:latin typeface="Calibri"/>
                <a:cs typeface="Calibri"/>
              </a:rPr>
              <a:t>and</a:t>
            </a:r>
            <a:endParaRPr sz="2000">
              <a:latin typeface="Calibri"/>
              <a:cs typeface="Calibri"/>
            </a:endParaRPr>
          </a:p>
          <a:p>
            <a:pPr marL="241300">
              <a:lnSpc>
                <a:spcPts val="2039"/>
              </a:lnSpc>
            </a:pPr>
            <a:r>
              <a:rPr sz="2000" spc="-10" dirty="0">
                <a:latin typeface="Calibri"/>
                <a:cs typeface="Calibri"/>
              </a:rPr>
              <a:t>visualizations,</a:t>
            </a:r>
            <a:r>
              <a:rPr sz="2000" spc="60" dirty="0">
                <a:latin typeface="Calibri"/>
                <a:cs typeface="Calibri"/>
              </a:rPr>
              <a:t> </a:t>
            </a:r>
            <a:r>
              <a:rPr sz="2000" spc="-10" dirty="0">
                <a:latin typeface="Calibri"/>
                <a:cs typeface="Calibri"/>
              </a:rPr>
              <a:t>Steps</a:t>
            </a:r>
            <a:r>
              <a:rPr sz="2000" spc="20" dirty="0">
                <a:latin typeface="Calibri"/>
                <a:cs typeface="Calibri"/>
              </a:rPr>
              <a:t> </a:t>
            </a:r>
            <a:r>
              <a:rPr sz="2000" dirty="0">
                <a:latin typeface="Calibri"/>
                <a:cs typeface="Calibri"/>
              </a:rPr>
              <a:t>and</a:t>
            </a:r>
            <a:r>
              <a:rPr sz="2000" spc="10" dirty="0">
                <a:latin typeface="Calibri"/>
                <a:cs typeface="Calibri"/>
              </a:rPr>
              <a:t> </a:t>
            </a:r>
            <a:r>
              <a:rPr sz="2000" spc="-5" dirty="0">
                <a:latin typeface="Calibri"/>
                <a:cs typeface="Calibri"/>
              </a:rPr>
              <a:t>assumptions</a:t>
            </a:r>
            <a:r>
              <a:rPr sz="2000" spc="40" dirty="0">
                <a:latin typeface="Calibri"/>
                <a:cs typeface="Calibri"/>
              </a:rPr>
              <a:t> </a:t>
            </a:r>
            <a:r>
              <a:rPr sz="2000" spc="-10" dirty="0">
                <a:latin typeface="Calibri"/>
                <a:cs typeface="Calibri"/>
              </a:rPr>
              <a:t>used</a:t>
            </a:r>
            <a:r>
              <a:rPr sz="2000" spc="10" dirty="0">
                <a:latin typeface="Calibri"/>
                <a:cs typeface="Calibri"/>
              </a:rPr>
              <a:t> </a:t>
            </a:r>
            <a:r>
              <a:rPr sz="2000" spc="-10" dirty="0">
                <a:latin typeface="Calibri"/>
                <a:cs typeface="Calibri"/>
              </a:rPr>
              <a:t>to</a:t>
            </a:r>
            <a:r>
              <a:rPr sz="2000" spc="10" dirty="0">
                <a:latin typeface="Calibri"/>
                <a:cs typeface="Calibri"/>
              </a:rPr>
              <a:t> </a:t>
            </a:r>
            <a:r>
              <a:rPr sz="2000" spc="-15" dirty="0">
                <a:latin typeface="Calibri"/>
                <a:cs typeface="Calibri"/>
              </a:rPr>
              <a:t>complete</a:t>
            </a:r>
            <a:r>
              <a:rPr sz="2000" spc="50" dirty="0">
                <a:latin typeface="Calibri"/>
                <a:cs typeface="Calibri"/>
              </a:rPr>
              <a:t> </a:t>
            </a:r>
            <a:r>
              <a:rPr sz="2000" dirty="0">
                <a:latin typeface="Calibri"/>
                <a:cs typeface="Calibri"/>
              </a:rPr>
              <a:t>the</a:t>
            </a:r>
            <a:r>
              <a:rPr sz="2000" spc="25" dirty="0">
                <a:latin typeface="Calibri"/>
                <a:cs typeface="Calibri"/>
              </a:rPr>
              <a:t> </a:t>
            </a:r>
            <a:r>
              <a:rPr sz="2000" spc="-10" dirty="0">
                <a:latin typeface="Calibri"/>
                <a:cs typeface="Calibri"/>
              </a:rPr>
              <a:t>project,</a:t>
            </a:r>
            <a:r>
              <a:rPr sz="2000" spc="10" dirty="0">
                <a:latin typeface="Calibri"/>
                <a:cs typeface="Calibri"/>
              </a:rPr>
              <a:t> </a:t>
            </a:r>
            <a:r>
              <a:rPr sz="2000" spc="-10" dirty="0">
                <a:latin typeface="Calibri"/>
                <a:cs typeface="Calibri"/>
              </a:rPr>
              <a:t>analysis,</a:t>
            </a:r>
            <a:r>
              <a:rPr sz="2000" spc="40" dirty="0">
                <a:latin typeface="Calibri"/>
                <a:cs typeface="Calibri"/>
              </a:rPr>
              <a:t> </a:t>
            </a:r>
            <a:r>
              <a:rPr sz="2000" dirty="0">
                <a:latin typeface="Calibri"/>
                <a:cs typeface="Calibri"/>
              </a:rPr>
              <a:t>and</a:t>
            </a:r>
            <a:r>
              <a:rPr sz="2000" spc="-5" dirty="0">
                <a:latin typeface="Calibri"/>
                <a:cs typeface="Calibri"/>
              </a:rPr>
              <a:t> </a:t>
            </a:r>
            <a:r>
              <a:rPr sz="2000" spc="-10" dirty="0">
                <a:latin typeface="Calibri"/>
                <a:cs typeface="Calibri"/>
              </a:rPr>
              <a:t>conclusion.</a:t>
            </a:r>
            <a:endParaRPr sz="200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object 3"/>
          <p:cNvSpPr txBox="1">
            <a:spLocks noGrp="1"/>
          </p:cNvSpPr>
          <p:nvPr>
            <p:ph type="title"/>
          </p:nvPr>
        </p:nvSpPr>
        <p:spPr>
          <a:xfrm>
            <a:off x="609600" y="274638"/>
            <a:ext cx="10972800" cy="1791068"/>
          </a:xfrm>
          <a:prstGeom prst="rect">
            <a:avLst/>
          </a:prstGeom>
        </p:spPr>
        <p:txBody>
          <a:bodyPr vert="horz" wrap="square" lIns="0" tIns="53975" rIns="0" bIns="0" rtlCol="0">
            <a:spAutoFit/>
          </a:bodyPr>
          <a:lstStyle/>
          <a:p>
            <a:pPr marL="527685" marR="5080" indent="-515620" algn="just">
              <a:lnSpc>
                <a:spcPct val="90500"/>
              </a:lnSpc>
              <a:spcBef>
                <a:spcPts val="425"/>
              </a:spcBef>
              <a:tabLst>
                <a:tab pos="527685" algn="l"/>
                <a:tab pos="6792595" algn="l"/>
              </a:tabLst>
            </a:pPr>
            <a:r>
              <a:rPr sz="2800" b="1" spc="-5" dirty="0"/>
              <a:t>6.	</a:t>
            </a:r>
            <a:r>
              <a:rPr sz="2800" b="1" spc="-10" dirty="0">
                <a:uFill>
                  <a:solidFill>
                    <a:srgbClr val="000000"/>
                  </a:solidFill>
                </a:uFill>
              </a:rPr>
              <a:t>Satisfaction</a:t>
            </a:r>
            <a:r>
              <a:rPr sz="2800" b="1" spc="-45" dirty="0"/>
              <a:t> </a:t>
            </a:r>
            <a:r>
              <a:rPr sz="2800" dirty="0"/>
              <a:t>–</a:t>
            </a:r>
            <a:r>
              <a:rPr sz="2800" spc="20" dirty="0"/>
              <a:t> </a:t>
            </a:r>
            <a:r>
              <a:rPr sz="2400" spc="-5" dirty="0"/>
              <a:t>How</a:t>
            </a:r>
            <a:r>
              <a:rPr sz="2400" spc="-10" dirty="0"/>
              <a:t> </a:t>
            </a:r>
            <a:r>
              <a:rPr sz="2400" dirty="0"/>
              <a:t>much</a:t>
            </a:r>
            <a:r>
              <a:rPr sz="2400" spc="5" dirty="0"/>
              <a:t> </a:t>
            </a:r>
            <a:r>
              <a:rPr sz="2400" dirty="0"/>
              <a:t>a</a:t>
            </a:r>
            <a:r>
              <a:rPr sz="2400" spc="-5" dirty="0"/>
              <a:t> </a:t>
            </a:r>
            <a:r>
              <a:rPr sz="2400" spc="-10" dirty="0"/>
              <a:t>customer</a:t>
            </a:r>
            <a:r>
              <a:rPr sz="2400" spc="-20" dirty="0"/>
              <a:t> </a:t>
            </a:r>
            <a:r>
              <a:rPr sz="2400" dirty="0"/>
              <a:t>is </a:t>
            </a:r>
            <a:r>
              <a:rPr sz="2400" spc="-10" dirty="0"/>
              <a:t>satisfied	</a:t>
            </a:r>
            <a:r>
              <a:rPr sz="2400" dirty="0"/>
              <a:t>by</a:t>
            </a:r>
            <a:r>
              <a:rPr sz="2400" spc="-25" dirty="0"/>
              <a:t> </a:t>
            </a:r>
            <a:r>
              <a:rPr sz="2400" dirty="0"/>
              <a:t>the</a:t>
            </a:r>
            <a:r>
              <a:rPr sz="2400" spc="-40" dirty="0"/>
              <a:t> </a:t>
            </a:r>
            <a:r>
              <a:rPr sz="2400" dirty="0"/>
              <a:t>online</a:t>
            </a:r>
            <a:r>
              <a:rPr sz="2400" spc="-40" dirty="0"/>
              <a:t> </a:t>
            </a:r>
            <a:r>
              <a:rPr sz="2400" spc="-10" dirty="0"/>
              <a:t>retailing</a:t>
            </a:r>
            <a:r>
              <a:rPr sz="2400" spc="-45" dirty="0"/>
              <a:t> </a:t>
            </a:r>
            <a:r>
              <a:rPr sz="2400" spc="-15" dirty="0"/>
              <a:t>store </a:t>
            </a:r>
            <a:r>
              <a:rPr sz="2400" spc="-530" dirty="0"/>
              <a:t> </a:t>
            </a:r>
            <a:r>
              <a:rPr sz="2400" dirty="0"/>
              <a:t>and </a:t>
            </a:r>
            <a:r>
              <a:rPr sz="2400" spc="-5" dirty="0"/>
              <a:t>which </a:t>
            </a:r>
            <a:r>
              <a:rPr sz="2400" spc="-15" dirty="0"/>
              <a:t>factors </a:t>
            </a:r>
            <a:r>
              <a:rPr sz="2400" spc="-20" dirty="0"/>
              <a:t>affect </a:t>
            </a:r>
            <a:r>
              <a:rPr sz="2400" dirty="0"/>
              <a:t>the </a:t>
            </a:r>
            <a:r>
              <a:rPr sz="2400" spc="-10" dirty="0"/>
              <a:t>satisfaction. Satisfaction </a:t>
            </a:r>
            <a:r>
              <a:rPr sz="2400" spc="-5" dirty="0"/>
              <a:t>of </a:t>
            </a:r>
            <a:r>
              <a:rPr sz="2400" dirty="0"/>
              <a:t>a </a:t>
            </a:r>
            <a:r>
              <a:rPr sz="2400" spc="-10" dirty="0"/>
              <a:t>customer </a:t>
            </a:r>
            <a:r>
              <a:rPr sz="2400" dirty="0"/>
              <a:t>should be </a:t>
            </a:r>
            <a:r>
              <a:rPr sz="2400" spc="5" dirty="0"/>
              <a:t> </a:t>
            </a:r>
            <a:r>
              <a:rPr sz="2400" dirty="0"/>
              <a:t>the priority </a:t>
            </a:r>
            <a:r>
              <a:rPr sz="2400" spc="-5" dirty="0"/>
              <a:t>of every </a:t>
            </a:r>
            <a:r>
              <a:rPr sz="2400" dirty="0"/>
              <a:t>online shopping </a:t>
            </a:r>
            <a:r>
              <a:rPr sz="2400" spc="-15" dirty="0"/>
              <a:t>store. </a:t>
            </a:r>
            <a:r>
              <a:rPr sz="2400" spc="-50" dirty="0"/>
              <a:t>We </a:t>
            </a:r>
            <a:r>
              <a:rPr sz="2400" spc="-20" dirty="0"/>
              <a:t>have </a:t>
            </a:r>
            <a:r>
              <a:rPr sz="2400" spc="-5" dirty="0"/>
              <a:t>some </a:t>
            </a:r>
            <a:r>
              <a:rPr sz="2400" spc="-15" dirty="0"/>
              <a:t>factors </a:t>
            </a:r>
            <a:r>
              <a:rPr sz="2400" dirty="0"/>
              <a:t>in the </a:t>
            </a:r>
            <a:r>
              <a:rPr sz="2400" spc="5" dirty="0"/>
              <a:t> </a:t>
            </a:r>
            <a:r>
              <a:rPr sz="2400" spc="-10" dirty="0"/>
              <a:t>dataset, </a:t>
            </a:r>
            <a:r>
              <a:rPr sz="2400" spc="-5" dirty="0"/>
              <a:t>so </a:t>
            </a:r>
            <a:r>
              <a:rPr sz="2400" spc="-20" dirty="0"/>
              <a:t>we </a:t>
            </a:r>
            <a:r>
              <a:rPr sz="2400" spc="-5" dirty="0"/>
              <a:t>used </a:t>
            </a:r>
            <a:r>
              <a:rPr sz="2400" dirty="0"/>
              <a:t>the pieplot </a:t>
            </a:r>
            <a:r>
              <a:rPr sz="2400" spc="-10" dirty="0"/>
              <a:t>to </a:t>
            </a:r>
            <a:r>
              <a:rPr sz="2400" spc="-5" dirty="0"/>
              <a:t>compare </a:t>
            </a:r>
            <a:r>
              <a:rPr sz="2400" dirty="0"/>
              <a:t>the thoughts of </a:t>
            </a:r>
            <a:r>
              <a:rPr sz="2400" spc="-10" dirty="0"/>
              <a:t>buyers </a:t>
            </a:r>
            <a:r>
              <a:rPr sz="2400" dirty="0"/>
              <a:t>and </a:t>
            </a:r>
            <a:r>
              <a:rPr sz="2400" spc="5" dirty="0"/>
              <a:t> </a:t>
            </a:r>
            <a:r>
              <a:rPr sz="2400" spc="-5" dirty="0"/>
              <a:t>conclude</a:t>
            </a:r>
            <a:r>
              <a:rPr sz="2400" spc="-35" dirty="0"/>
              <a:t> </a:t>
            </a:r>
            <a:r>
              <a:rPr sz="2400" spc="-5" dirty="0"/>
              <a:t>that</a:t>
            </a:r>
            <a:r>
              <a:rPr sz="2400" spc="-30" dirty="0"/>
              <a:t> </a:t>
            </a:r>
            <a:r>
              <a:rPr sz="2400" dirty="0"/>
              <a:t>these</a:t>
            </a:r>
            <a:r>
              <a:rPr sz="2400" spc="-35" dirty="0"/>
              <a:t> </a:t>
            </a:r>
            <a:r>
              <a:rPr sz="2400" spc="-10" dirty="0"/>
              <a:t>four</a:t>
            </a:r>
            <a:r>
              <a:rPr sz="2400" spc="-35" dirty="0"/>
              <a:t> </a:t>
            </a:r>
            <a:r>
              <a:rPr sz="2400" spc="-15" dirty="0"/>
              <a:t>factors</a:t>
            </a:r>
            <a:r>
              <a:rPr sz="2400" spc="-20" dirty="0"/>
              <a:t> </a:t>
            </a:r>
            <a:r>
              <a:rPr sz="2400" spc="-10" dirty="0"/>
              <a:t>strongly</a:t>
            </a:r>
            <a:r>
              <a:rPr sz="2400" spc="-50" dirty="0"/>
              <a:t> </a:t>
            </a:r>
            <a:r>
              <a:rPr sz="2400" spc="-5" dirty="0"/>
              <a:t>agreed</a:t>
            </a:r>
            <a:r>
              <a:rPr sz="2400" spc="-10" dirty="0"/>
              <a:t> </a:t>
            </a:r>
            <a:r>
              <a:rPr sz="2400" dirty="0"/>
              <a:t>by</a:t>
            </a:r>
            <a:r>
              <a:rPr sz="2400" spc="-45" dirty="0"/>
              <a:t> </a:t>
            </a:r>
            <a:r>
              <a:rPr sz="2400" dirty="0"/>
              <a:t>the</a:t>
            </a:r>
            <a:r>
              <a:rPr sz="2400" spc="-10" dirty="0"/>
              <a:t> </a:t>
            </a:r>
            <a:r>
              <a:rPr sz="2400" spc="-15" dirty="0"/>
              <a:t>buyers:</a:t>
            </a:r>
            <a:endParaRPr sz="2400"/>
          </a:p>
        </p:txBody>
      </p:sp>
      <p:sp>
        <p:nvSpPr>
          <p:cNvPr id="4" name="object 4"/>
          <p:cNvSpPr txBox="1"/>
          <p:nvPr/>
        </p:nvSpPr>
        <p:spPr>
          <a:xfrm>
            <a:off x="1295400" y="2209800"/>
            <a:ext cx="5450205" cy="1852295"/>
          </a:xfrm>
          <a:prstGeom prst="rect">
            <a:avLst/>
          </a:prstGeom>
        </p:spPr>
        <p:txBody>
          <a:bodyPr vert="horz" wrap="square" lIns="0" tIns="104139" rIns="0" bIns="0" rtlCol="0">
            <a:spAutoFit/>
          </a:bodyPr>
          <a:lstStyle/>
          <a:p>
            <a:pPr marL="241300" indent="-228600">
              <a:lnSpc>
                <a:spcPct val="100000"/>
              </a:lnSpc>
              <a:spcBef>
                <a:spcPts val="819"/>
              </a:spcBef>
              <a:buFont typeface="Arial MT"/>
              <a:buChar char="•"/>
              <a:tabLst>
                <a:tab pos="241300" algn="l"/>
              </a:tabLst>
            </a:pPr>
            <a:r>
              <a:rPr sz="2400" spc="-5" dirty="0">
                <a:latin typeface="Calibri"/>
                <a:cs typeface="Calibri"/>
              </a:rPr>
              <a:t>Displaying</a:t>
            </a:r>
            <a:r>
              <a:rPr sz="2400" spc="-50" dirty="0">
                <a:latin typeface="Calibri"/>
                <a:cs typeface="Calibri"/>
              </a:rPr>
              <a:t> </a:t>
            </a:r>
            <a:r>
              <a:rPr sz="2400" dirty="0">
                <a:latin typeface="Calibri"/>
                <a:cs typeface="Calibri"/>
              </a:rPr>
              <a:t>quality</a:t>
            </a:r>
            <a:r>
              <a:rPr sz="2400" spc="-50" dirty="0">
                <a:latin typeface="Calibri"/>
                <a:cs typeface="Calibri"/>
              </a:rPr>
              <a:t> </a:t>
            </a:r>
            <a:r>
              <a:rPr sz="2400" spc="-10" dirty="0">
                <a:latin typeface="Calibri"/>
                <a:cs typeface="Calibri"/>
              </a:rPr>
              <a:t>information</a:t>
            </a:r>
            <a:endParaRPr sz="2400">
              <a:latin typeface="Calibri"/>
              <a:cs typeface="Calibri"/>
            </a:endParaRPr>
          </a:p>
          <a:p>
            <a:pPr marL="241300" indent="-228600">
              <a:lnSpc>
                <a:spcPct val="100000"/>
              </a:lnSpc>
              <a:spcBef>
                <a:spcPts val="720"/>
              </a:spcBef>
              <a:buFont typeface="Arial MT"/>
              <a:buChar char="•"/>
              <a:tabLst>
                <a:tab pos="241300" algn="l"/>
              </a:tabLst>
            </a:pPr>
            <a:r>
              <a:rPr sz="2400" dirty="0">
                <a:latin typeface="Calibri"/>
                <a:cs typeface="Calibri"/>
              </a:rPr>
              <a:t>A</a:t>
            </a:r>
            <a:r>
              <a:rPr sz="2400" spc="-15" dirty="0">
                <a:latin typeface="Calibri"/>
                <a:cs typeface="Calibri"/>
              </a:rPr>
              <a:t> </a:t>
            </a:r>
            <a:r>
              <a:rPr sz="2400" spc="-10" dirty="0">
                <a:latin typeface="Calibri"/>
                <a:cs typeface="Calibri"/>
              </a:rPr>
              <a:t>good website</a:t>
            </a:r>
            <a:r>
              <a:rPr sz="2400" spc="-30" dirty="0">
                <a:latin typeface="Calibri"/>
                <a:cs typeface="Calibri"/>
              </a:rPr>
              <a:t> </a:t>
            </a:r>
            <a:r>
              <a:rPr sz="2400" spc="-5" dirty="0">
                <a:latin typeface="Calibri"/>
                <a:cs typeface="Calibri"/>
              </a:rPr>
              <a:t>with</a:t>
            </a:r>
            <a:r>
              <a:rPr sz="2400" spc="-35" dirty="0">
                <a:latin typeface="Calibri"/>
                <a:cs typeface="Calibri"/>
              </a:rPr>
              <a:t> </a:t>
            </a:r>
            <a:r>
              <a:rPr sz="2400" spc="-10" dirty="0">
                <a:latin typeface="Calibri"/>
                <a:cs typeface="Calibri"/>
              </a:rPr>
              <a:t>better</a:t>
            </a:r>
            <a:r>
              <a:rPr sz="2400" spc="-30" dirty="0">
                <a:latin typeface="Calibri"/>
                <a:cs typeface="Calibri"/>
              </a:rPr>
              <a:t> </a:t>
            </a:r>
            <a:r>
              <a:rPr sz="2400" spc="-25" dirty="0">
                <a:latin typeface="Calibri"/>
                <a:cs typeface="Calibri"/>
              </a:rPr>
              <a:t>system</a:t>
            </a:r>
            <a:r>
              <a:rPr sz="2400" spc="-10" dirty="0">
                <a:latin typeface="Calibri"/>
                <a:cs typeface="Calibri"/>
              </a:rPr>
              <a:t> </a:t>
            </a:r>
            <a:r>
              <a:rPr sz="2400" dirty="0">
                <a:latin typeface="Calibri"/>
                <a:cs typeface="Calibri"/>
              </a:rPr>
              <a:t>quality</a:t>
            </a:r>
            <a:endParaRPr sz="2400">
              <a:latin typeface="Calibri"/>
              <a:cs typeface="Calibri"/>
            </a:endParaRPr>
          </a:p>
          <a:p>
            <a:pPr marL="241300" indent="-228600">
              <a:lnSpc>
                <a:spcPct val="100000"/>
              </a:lnSpc>
              <a:spcBef>
                <a:spcPts val="725"/>
              </a:spcBef>
              <a:buFont typeface="Arial MT"/>
              <a:buChar char="•"/>
              <a:tabLst>
                <a:tab pos="241300" algn="l"/>
              </a:tabLst>
            </a:pPr>
            <a:r>
              <a:rPr sz="2400" spc="-5" dirty="0">
                <a:latin typeface="Calibri"/>
                <a:cs typeface="Calibri"/>
              </a:rPr>
              <a:t>Net</a:t>
            </a:r>
            <a:r>
              <a:rPr sz="2400" spc="-15" dirty="0">
                <a:latin typeface="Calibri"/>
                <a:cs typeface="Calibri"/>
              </a:rPr>
              <a:t> </a:t>
            </a:r>
            <a:r>
              <a:rPr sz="2400" dirty="0">
                <a:latin typeface="Calibri"/>
                <a:cs typeface="Calibri"/>
              </a:rPr>
              <a:t>Benefits</a:t>
            </a:r>
            <a:r>
              <a:rPr sz="2400" spc="-55" dirty="0">
                <a:latin typeface="Calibri"/>
                <a:cs typeface="Calibri"/>
              </a:rPr>
              <a:t> </a:t>
            </a:r>
            <a:r>
              <a:rPr sz="2400" spc="-15" dirty="0">
                <a:latin typeface="Calibri"/>
                <a:cs typeface="Calibri"/>
              </a:rPr>
              <a:t>from </a:t>
            </a:r>
            <a:r>
              <a:rPr sz="2400" dirty="0">
                <a:latin typeface="Calibri"/>
                <a:cs typeface="Calibri"/>
              </a:rPr>
              <a:t>the</a:t>
            </a:r>
            <a:r>
              <a:rPr sz="2400" spc="-45" dirty="0">
                <a:latin typeface="Calibri"/>
                <a:cs typeface="Calibri"/>
              </a:rPr>
              <a:t> </a:t>
            </a:r>
            <a:r>
              <a:rPr sz="2400" dirty="0">
                <a:latin typeface="Calibri"/>
                <a:cs typeface="Calibri"/>
              </a:rPr>
              <a:t>online</a:t>
            </a:r>
            <a:r>
              <a:rPr sz="2400" spc="-40" dirty="0">
                <a:latin typeface="Calibri"/>
                <a:cs typeface="Calibri"/>
              </a:rPr>
              <a:t> </a:t>
            </a:r>
            <a:r>
              <a:rPr sz="2400" spc="-15" dirty="0">
                <a:latin typeface="Calibri"/>
                <a:cs typeface="Calibri"/>
              </a:rPr>
              <a:t>store</a:t>
            </a:r>
            <a:endParaRPr sz="2400">
              <a:latin typeface="Calibri"/>
              <a:cs typeface="Calibri"/>
            </a:endParaRPr>
          </a:p>
          <a:p>
            <a:pPr marL="241300" indent="-228600">
              <a:lnSpc>
                <a:spcPct val="100000"/>
              </a:lnSpc>
              <a:spcBef>
                <a:spcPts val="695"/>
              </a:spcBef>
              <a:buFont typeface="Arial MT"/>
              <a:buChar char="•"/>
              <a:tabLst>
                <a:tab pos="241300" algn="l"/>
              </a:tabLst>
            </a:pPr>
            <a:r>
              <a:rPr sz="2400" spc="-35" dirty="0">
                <a:latin typeface="Calibri"/>
                <a:cs typeface="Calibri"/>
              </a:rPr>
              <a:t>Trust </a:t>
            </a:r>
            <a:r>
              <a:rPr sz="2400" spc="-5" dirty="0">
                <a:latin typeface="Calibri"/>
                <a:cs typeface="Calibri"/>
              </a:rPr>
              <a:t>on</a:t>
            </a:r>
            <a:r>
              <a:rPr sz="2400" spc="-10" dirty="0">
                <a:latin typeface="Calibri"/>
                <a:cs typeface="Calibri"/>
              </a:rPr>
              <a:t> </a:t>
            </a:r>
            <a:r>
              <a:rPr sz="2400" dirty="0">
                <a:latin typeface="Calibri"/>
                <a:cs typeface="Calibri"/>
              </a:rPr>
              <a:t>the</a:t>
            </a:r>
            <a:r>
              <a:rPr sz="2400" spc="-35" dirty="0">
                <a:latin typeface="Calibri"/>
                <a:cs typeface="Calibri"/>
              </a:rPr>
              <a:t> </a:t>
            </a:r>
            <a:r>
              <a:rPr sz="2400" spc="-10" dirty="0">
                <a:latin typeface="Calibri"/>
                <a:cs typeface="Calibri"/>
              </a:rPr>
              <a:t>website</a:t>
            </a:r>
            <a:r>
              <a:rPr sz="2400" spc="-40" dirty="0">
                <a:latin typeface="Calibri"/>
                <a:cs typeface="Calibri"/>
              </a:rPr>
              <a:t> </a:t>
            </a:r>
            <a:r>
              <a:rPr sz="2400" dirty="0">
                <a:latin typeface="Calibri"/>
                <a:cs typeface="Calibri"/>
              </a:rPr>
              <a:t>by</a:t>
            </a:r>
            <a:r>
              <a:rPr sz="2400" spc="-25" dirty="0">
                <a:latin typeface="Calibri"/>
                <a:cs typeface="Calibri"/>
              </a:rPr>
              <a:t> </a:t>
            </a:r>
            <a:r>
              <a:rPr sz="2400" dirty="0">
                <a:latin typeface="Calibri"/>
                <a:cs typeface="Calibri"/>
              </a:rPr>
              <a:t>the</a:t>
            </a:r>
            <a:r>
              <a:rPr sz="2400" spc="-40" dirty="0">
                <a:latin typeface="Calibri"/>
                <a:cs typeface="Calibri"/>
              </a:rPr>
              <a:t> </a:t>
            </a:r>
            <a:r>
              <a:rPr sz="2400" spc="-10" dirty="0">
                <a:latin typeface="Calibri"/>
                <a:cs typeface="Calibri"/>
              </a:rPr>
              <a:t>users</a:t>
            </a:r>
            <a:endParaRPr sz="24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object 3"/>
          <p:cNvPicPr/>
          <p:nvPr/>
        </p:nvPicPr>
        <p:blipFill>
          <a:blip r:embed="rId3" cstate="print"/>
          <a:stretch>
            <a:fillRect/>
          </a:stretch>
        </p:blipFill>
        <p:spPr>
          <a:xfrm>
            <a:off x="124968" y="0"/>
            <a:ext cx="3614928" cy="3694176"/>
          </a:xfrm>
          <a:prstGeom prst="rect">
            <a:avLst/>
          </a:prstGeom>
        </p:spPr>
      </p:pic>
      <p:grpSp>
        <p:nvGrpSpPr>
          <p:cNvPr id="4" name="object 4"/>
          <p:cNvGrpSpPr/>
          <p:nvPr/>
        </p:nvGrpSpPr>
        <p:grpSpPr>
          <a:xfrm>
            <a:off x="3112007" y="0"/>
            <a:ext cx="7370445" cy="6858000"/>
            <a:chOff x="3112007" y="0"/>
            <a:chExt cx="7370445" cy="6858000"/>
          </a:xfrm>
        </p:grpSpPr>
        <p:pic>
          <p:nvPicPr>
            <p:cNvPr id="5" name="object 5"/>
            <p:cNvPicPr/>
            <p:nvPr/>
          </p:nvPicPr>
          <p:blipFill>
            <a:blip r:embed="rId4" cstate="print"/>
            <a:stretch>
              <a:fillRect/>
            </a:stretch>
          </p:blipFill>
          <p:spPr>
            <a:xfrm>
              <a:off x="6592823" y="0"/>
              <a:ext cx="3889248" cy="3703320"/>
            </a:xfrm>
            <a:prstGeom prst="rect">
              <a:avLst/>
            </a:prstGeom>
          </p:spPr>
        </p:pic>
        <p:pic>
          <p:nvPicPr>
            <p:cNvPr id="6" name="object 6"/>
            <p:cNvPicPr/>
            <p:nvPr/>
          </p:nvPicPr>
          <p:blipFill>
            <a:blip r:embed="rId5" cstate="print"/>
            <a:stretch>
              <a:fillRect/>
            </a:stretch>
          </p:blipFill>
          <p:spPr>
            <a:xfrm>
              <a:off x="3112007" y="2663950"/>
              <a:ext cx="4572000" cy="4194047"/>
            </a:xfrm>
            <a:prstGeom prst="rect">
              <a:avLst/>
            </a:prstGeom>
          </p:spPr>
        </p:pic>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152400"/>
            <a:ext cx="12192000" cy="701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object 3"/>
          <p:cNvSpPr txBox="1">
            <a:spLocks noGrp="1"/>
          </p:cNvSpPr>
          <p:nvPr>
            <p:ph type="title"/>
          </p:nvPr>
        </p:nvSpPr>
        <p:spPr>
          <a:xfrm>
            <a:off x="917244" y="388112"/>
            <a:ext cx="10303510" cy="1435008"/>
          </a:xfrm>
          <a:prstGeom prst="rect">
            <a:avLst/>
          </a:prstGeom>
        </p:spPr>
        <p:txBody>
          <a:bodyPr vert="horz" wrap="square" lIns="0" tIns="49530" rIns="0" bIns="0" rtlCol="0">
            <a:spAutoFit/>
          </a:bodyPr>
          <a:lstStyle/>
          <a:p>
            <a:pPr marL="527685" marR="5080" indent="-515620" algn="just">
              <a:lnSpc>
                <a:spcPct val="90400"/>
              </a:lnSpc>
              <a:spcBef>
                <a:spcPts val="390"/>
              </a:spcBef>
              <a:tabLst>
                <a:tab pos="527685" algn="l"/>
                <a:tab pos="2552065" algn="l"/>
              </a:tabLst>
            </a:pPr>
            <a:r>
              <a:rPr sz="2800" b="1" spc="-5" dirty="0">
                <a:latin typeface="Calibri"/>
                <a:cs typeface="Calibri"/>
              </a:rPr>
              <a:t>7.	</a:t>
            </a:r>
            <a:r>
              <a:rPr sz="2800" b="1" spc="-20" dirty="0">
                <a:uFill>
                  <a:solidFill>
                    <a:srgbClr val="000000"/>
                  </a:solidFill>
                </a:uFill>
                <a:latin typeface="Calibri"/>
                <a:cs typeface="Calibri"/>
              </a:rPr>
              <a:t>Net</a:t>
            </a:r>
            <a:r>
              <a:rPr sz="2800" b="1" spc="30" dirty="0">
                <a:uFill>
                  <a:solidFill>
                    <a:srgbClr val="000000"/>
                  </a:solidFill>
                </a:uFill>
                <a:latin typeface="Calibri"/>
                <a:cs typeface="Calibri"/>
              </a:rPr>
              <a:t> </a:t>
            </a:r>
            <a:r>
              <a:rPr sz="2800" b="1" spc="-15" dirty="0">
                <a:uFill>
                  <a:solidFill>
                    <a:srgbClr val="000000"/>
                  </a:solidFill>
                </a:uFill>
                <a:latin typeface="Calibri"/>
                <a:cs typeface="Calibri"/>
              </a:rPr>
              <a:t>Benefits</a:t>
            </a:r>
            <a:r>
              <a:rPr sz="2800" b="1" spc="65" dirty="0">
                <a:uFill>
                  <a:solidFill>
                    <a:srgbClr val="000000"/>
                  </a:solidFill>
                </a:uFill>
                <a:latin typeface="Calibri"/>
                <a:cs typeface="Calibri"/>
              </a:rPr>
              <a:t> </a:t>
            </a:r>
            <a:r>
              <a:rPr sz="2600" spc="-5" dirty="0"/>
              <a:t>-	</a:t>
            </a:r>
            <a:r>
              <a:rPr sz="2400" dirty="0"/>
              <a:t>A</a:t>
            </a:r>
            <a:r>
              <a:rPr sz="2400" spc="-10" dirty="0"/>
              <a:t> person</a:t>
            </a:r>
            <a:r>
              <a:rPr sz="2400" spc="-25" dirty="0"/>
              <a:t> </a:t>
            </a:r>
            <a:r>
              <a:rPr sz="2400" dirty="0"/>
              <a:t>buy</a:t>
            </a:r>
            <a:r>
              <a:rPr sz="2400" spc="-15" dirty="0"/>
              <a:t> </a:t>
            </a:r>
            <a:r>
              <a:rPr sz="2400" dirty="0"/>
              <a:t>online</a:t>
            </a:r>
            <a:r>
              <a:rPr sz="2400" spc="-35" dirty="0"/>
              <a:t> </a:t>
            </a:r>
            <a:r>
              <a:rPr sz="2400" spc="-15" dirty="0"/>
              <a:t>for</a:t>
            </a:r>
            <a:r>
              <a:rPr sz="2400" spc="-5" dirty="0"/>
              <a:t> </a:t>
            </a:r>
            <a:r>
              <a:rPr sz="2400" dirty="0"/>
              <a:t>the</a:t>
            </a:r>
            <a:r>
              <a:rPr sz="2400" spc="-35" dirty="0"/>
              <a:t> </a:t>
            </a:r>
            <a:r>
              <a:rPr sz="2400" dirty="0"/>
              <a:t>benefits</a:t>
            </a:r>
            <a:r>
              <a:rPr sz="2400" spc="-45" dirty="0"/>
              <a:t> </a:t>
            </a:r>
            <a:r>
              <a:rPr sz="2400" dirty="0"/>
              <a:t>and</a:t>
            </a:r>
            <a:r>
              <a:rPr sz="2400" spc="-25" dirty="0"/>
              <a:t> </a:t>
            </a:r>
            <a:r>
              <a:rPr sz="2400" dirty="0"/>
              <a:t>looking</a:t>
            </a:r>
            <a:r>
              <a:rPr sz="2400" spc="-20" dirty="0"/>
              <a:t> </a:t>
            </a:r>
            <a:r>
              <a:rPr sz="2400" spc="-15" dirty="0"/>
              <a:t>forward</a:t>
            </a:r>
            <a:r>
              <a:rPr sz="2400" spc="-50" dirty="0"/>
              <a:t> </a:t>
            </a:r>
            <a:r>
              <a:rPr sz="2400" spc="-10" dirty="0"/>
              <a:t>to</a:t>
            </a:r>
            <a:r>
              <a:rPr sz="2400" spc="-35" dirty="0"/>
              <a:t> </a:t>
            </a:r>
            <a:r>
              <a:rPr sz="2400" dirty="0"/>
              <a:t>his </a:t>
            </a:r>
            <a:r>
              <a:rPr sz="2400" spc="-525" dirty="0"/>
              <a:t> </a:t>
            </a:r>
            <a:r>
              <a:rPr sz="2400" spc="-5" dirty="0"/>
              <a:t>net </a:t>
            </a:r>
            <a:r>
              <a:rPr sz="2400" dirty="0"/>
              <a:t>benefits </a:t>
            </a:r>
            <a:r>
              <a:rPr sz="2400" spc="-5" dirty="0"/>
              <a:t>on </a:t>
            </a:r>
            <a:r>
              <a:rPr sz="2400" dirty="0"/>
              <a:t>the </a:t>
            </a:r>
            <a:r>
              <a:rPr sz="2400" spc="-5" dirty="0"/>
              <a:t>purchase. </a:t>
            </a:r>
            <a:r>
              <a:rPr sz="2400" dirty="0"/>
              <a:t>Shopping online </a:t>
            </a:r>
            <a:r>
              <a:rPr sz="2400" spc="-10" dirty="0"/>
              <a:t>provides great </a:t>
            </a:r>
            <a:r>
              <a:rPr sz="2400" dirty="0"/>
              <a:t>benefits </a:t>
            </a:r>
            <a:r>
              <a:rPr sz="2400" spc="-10" dirty="0"/>
              <a:t>to </a:t>
            </a:r>
            <a:r>
              <a:rPr sz="2400" dirty="0"/>
              <a:t>the </a:t>
            </a:r>
            <a:r>
              <a:rPr sz="2400" spc="5" dirty="0"/>
              <a:t> </a:t>
            </a:r>
            <a:r>
              <a:rPr sz="2400" spc="-15" dirty="0"/>
              <a:t>buyers that’s </a:t>
            </a:r>
            <a:r>
              <a:rPr sz="2400" spc="-20" dirty="0"/>
              <a:t>why </a:t>
            </a:r>
            <a:r>
              <a:rPr sz="2400" spc="-5" dirty="0"/>
              <a:t>they </a:t>
            </a:r>
            <a:r>
              <a:rPr sz="2400" spc="-15" dirty="0"/>
              <a:t>attract </a:t>
            </a:r>
            <a:r>
              <a:rPr sz="2400" spc="-10" dirty="0"/>
              <a:t>towards </a:t>
            </a:r>
            <a:r>
              <a:rPr sz="2400" dirty="0"/>
              <a:t>it. </a:t>
            </a:r>
            <a:r>
              <a:rPr sz="2400" spc="-50" dirty="0"/>
              <a:t>We </a:t>
            </a:r>
            <a:r>
              <a:rPr sz="2400" spc="-5" dirty="0"/>
              <a:t>used countplot </a:t>
            </a:r>
            <a:r>
              <a:rPr sz="2400" spc="-10" dirty="0"/>
              <a:t>to </a:t>
            </a:r>
            <a:r>
              <a:rPr sz="2400" spc="-5" dirty="0"/>
              <a:t>analyse how </a:t>
            </a:r>
            <a:r>
              <a:rPr sz="2400" dirty="0"/>
              <a:t> </a:t>
            </a:r>
            <a:r>
              <a:rPr sz="2400" spc="-10" dirty="0"/>
              <a:t>many</a:t>
            </a:r>
            <a:r>
              <a:rPr sz="2400" spc="-25" dirty="0"/>
              <a:t> </a:t>
            </a:r>
            <a:r>
              <a:rPr sz="2400" spc="-5" dirty="0"/>
              <a:t>people(he/she)</a:t>
            </a:r>
            <a:r>
              <a:rPr sz="2400" spc="-45" dirty="0"/>
              <a:t> </a:t>
            </a:r>
            <a:r>
              <a:rPr sz="2400" spc="-5" dirty="0"/>
              <a:t>agreed</a:t>
            </a:r>
            <a:r>
              <a:rPr sz="2400" spc="-35" dirty="0"/>
              <a:t> </a:t>
            </a:r>
            <a:r>
              <a:rPr sz="2400" spc="-5" dirty="0"/>
              <a:t>that</a:t>
            </a:r>
            <a:r>
              <a:rPr sz="2400" spc="-30" dirty="0"/>
              <a:t> </a:t>
            </a:r>
            <a:r>
              <a:rPr sz="2400" dirty="0"/>
              <a:t>benefits</a:t>
            </a:r>
            <a:r>
              <a:rPr sz="2400" spc="-70" dirty="0"/>
              <a:t> </a:t>
            </a:r>
            <a:r>
              <a:rPr sz="2400" spc="-15" dirty="0"/>
              <a:t>plays</a:t>
            </a:r>
            <a:r>
              <a:rPr sz="2400" dirty="0"/>
              <a:t> a</a:t>
            </a:r>
            <a:r>
              <a:rPr sz="2400" spc="-10" dirty="0"/>
              <a:t> </a:t>
            </a:r>
            <a:r>
              <a:rPr sz="2400" spc="-5" dirty="0"/>
              <a:t>important</a:t>
            </a:r>
            <a:r>
              <a:rPr sz="2400" spc="-80" dirty="0"/>
              <a:t> </a:t>
            </a:r>
            <a:r>
              <a:rPr sz="2400" spc="-10" dirty="0"/>
              <a:t>role.</a:t>
            </a:r>
            <a:endParaRPr sz="2400">
              <a:latin typeface="Calibri"/>
              <a:cs typeface="Calibri"/>
            </a:endParaRPr>
          </a:p>
        </p:txBody>
      </p:sp>
      <p:sp>
        <p:nvSpPr>
          <p:cNvPr id="4" name="object 4"/>
          <p:cNvSpPr txBox="1">
            <a:spLocks noGrp="1"/>
          </p:cNvSpPr>
          <p:nvPr>
            <p:ph idx="1"/>
          </p:nvPr>
        </p:nvSpPr>
        <p:spPr>
          <a:xfrm>
            <a:off x="838200" y="2332037"/>
            <a:ext cx="10972800" cy="4037002"/>
          </a:xfrm>
          <a:prstGeom prst="rect">
            <a:avLst/>
          </a:prstGeom>
        </p:spPr>
        <p:txBody>
          <a:bodyPr vert="horz" wrap="square" lIns="0" tIns="104139" rIns="0" bIns="0" rtlCol="0">
            <a:spAutoFit/>
          </a:bodyPr>
          <a:lstStyle/>
          <a:p>
            <a:pPr marL="241300" indent="-228600" algn="just">
              <a:lnSpc>
                <a:spcPct val="100000"/>
              </a:lnSpc>
              <a:spcBef>
                <a:spcPts val="819"/>
              </a:spcBef>
              <a:buFont typeface="Arial MT"/>
              <a:buChar char="•"/>
              <a:tabLst>
                <a:tab pos="241300" algn="l"/>
              </a:tabLst>
            </a:pPr>
            <a:r>
              <a:rPr sz="2400" spc="-5" dirty="0"/>
              <a:t>There</a:t>
            </a:r>
            <a:r>
              <a:rPr sz="2400" spc="-10" dirty="0"/>
              <a:t> are</a:t>
            </a:r>
            <a:r>
              <a:rPr sz="2400" spc="-30" dirty="0"/>
              <a:t> </a:t>
            </a:r>
            <a:r>
              <a:rPr sz="2400" spc="-5" dirty="0"/>
              <a:t>some </a:t>
            </a:r>
            <a:r>
              <a:rPr sz="2400" dirty="0"/>
              <a:t>benefits</a:t>
            </a:r>
            <a:r>
              <a:rPr sz="2400" spc="-45" dirty="0"/>
              <a:t> </a:t>
            </a:r>
            <a:r>
              <a:rPr sz="2400" spc="-10" dirty="0"/>
              <a:t>users</a:t>
            </a:r>
            <a:r>
              <a:rPr sz="2400" spc="-15" dirty="0"/>
              <a:t> </a:t>
            </a:r>
            <a:r>
              <a:rPr sz="2400" spc="-10" dirty="0"/>
              <a:t>expects</a:t>
            </a:r>
            <a:r>
              <a:rPr sz="2400" spc="5" dirty="0"/>
              <a:t> </a:t>
            </a:r>
            <a:r>
              <a:rPr sz="2400" spc="-10" dirty="0"/>
              <a:t>after</a:t>
            </a:r>
            <a:r>
              <a:rPr sz="2400" spc="-30" dirty="0"/>
              <a:t> </a:t>
            </a:r>
            <a:r>
              <a:rPr sz="2400" dirty="0"/>
              <a:t>shopping</a:t>
            </a:r>
            <a:r>
              <a:rPr sz="2400" spc="-65" dirty="0"/>
              <a:t> </a:t>
            </a:r>
            <a:r>
              <a:rPr sz="2400" dirty="0"/>
              <a:t>online:</a:t>
            </a:r>
          </a:p>
          <a:p>
            <a:pPr marL="241300" indent="-228600" algn="just">
              <a:lnSpc>
                <a:spcPct val="100000"/>
              </a:lnSpc>
              <a:spcBef>
                <a:spcPts val="725"/>
              </a:spcBef>
              <a:buFont typeface="Arial MT"/>
              <a:buChar char="•"/>
              <a:tabLst>
                <a:tab pos="241300" algn="l"/>
              </a:tabLst>
            </a:pPr>
            <a:r>
              <a:rPr sz="2400" dirty="0"/>
              <a:t>Online</a:t>
            </a:r>
            <a:r>
              <a:rPr sz="2400" spc="-15" dirty="0"/>
              <a:t> </a:t>
            </a:r>
            <a:r>
              <a:rPr sz="2400" dirty="0"/>
              <a:t>shopping</a:t>
            </a:r>
            <a:r>
              <a:rPr sz="2400" spc="-70" dirty="0"/>
              <a:t> </a:t>
            </a:r>
            <a:r>
              <a:rPr sz="2400" spc="-10" dirty="0"/>
              <a:t>gives</a:t>
            </a:r>
            <a:r>
              <a:rPr sz="2400" spc="-15" dirty="0"/>
              <a:t> </a:t>
            </a:r>
            <a:r>
              <a:rPr sz="2400" spc="-5" dirty="0"/>
              <a:t>monetary</a:t>
            </a:r>
            <a:r>
              <a:rPr sz="2400" spc="-25" dirty="0"/>
              <a:t> </a:t>
            </a:r>
            <a:r>
              <a:rPr sz="2400" dirty="0"/>
              <a:t>benefit</a:t>
            </a:r>
            <a:r>
              <a:rPr sz="2400" spc="-30" dirty="0"/>
              <a:t> </a:t>
            </a:r>
            <a:r>
              <a:rPr sz="2400" dirty="0"/>
              <a:t>and</a:t>
            </a:r>
            <a:r>
              <a:rPr sz="2400" spc="-35" dirty="0"/>
              <a:t> </a:t>
            </a:r>
            <a:r>
              <a:rPr sz="2400" spc="-5" dirty="0"/>
              <a:t>discount</a:t>
            </a:r>
          </a:p>
          <a:p>
            <a:pPr marL="241300" indent="-228600" algn="just">
              <a:lnSpc>
                <a:spcPct val="100000"/>
              </a:lnSpc>
              <a:spcBef>
                <a:spcPts val="720"/>
              </a:spcBef>
              <a:buFont typeface="Arial MT"/>
              <a:buChar char="•"/>
              <a:tabLst>
                <a:tab pos="241300" algn="l"/>
              </a:tabLst>
            </a:pPr>
            <a:r>
              <a:rPr sz="2400" spc="-5" dirty="0"/>
              <a:t>Enjoyment</a:t>
            </a:r>
            <a:r>
              <a:rPr sz="2400" spc="-35" dirty="0"/>
              <a:t> </a:t>
            </a:r>
            <a:r>
              <a:rPr sz="2400" dirty="0"/>
              <a:t>is</a:t>
            </a:r>
            <a:r>
              <a:rPr sz="2400" spc="-20" dirty="0"/>
              <a:t> </a:t>
            </a:r>
            <a:r>
              <a:rPr sz="2400" spc="-5" dirty="0"/>
              <a:t>derived </a:t>
            </a:r>
            <a:r>
              <a:rPr sz="2400" spc="-15" dirty="0"/>
              <a:t>from</a:t>
            </a:r>
            <a:r>
              <a:rPr sz="2400" spc="-20" dirty="0"/>
              <a:t> </a:t>
            </a:r>
            <a:r>
              <a:rPr sz="2400" dirty="0"/>
              <a:t>shopping</a:t>
            </a:r>
            <a:r>
              <a:rPr sz="2400" spc="-70" dirty="0"/>
              <a:t> </a:t>
            </a:r>
            <a:r>
              <a:rPr sz="2400" dirty="0"/>
              <a:t>online</a:t>
            </a:r>
          </a:p>
          <a:p>
            <a:pPr marL="241300" indent="-228600" algn="just">
              <a:lnSpc>
                <a:spcPct val="100000"/>
              </a:lnSpc>
              <a:spcBef>
                <a:spcPts val="695"/>
              </a:spcBef>
              <a:buFont typeface="Arial MT"/>
              <a:buChar char="•"/>
              <a:tabLst>
                <a:tab pos="241300" algn="l"/>
              </a:tabLst>
            </a:pPr>
            <a:r>
              <a:rPr sz="2400" dirty="0"/>
              <a:t>Shopping</a:t>
            </a:r>
            <a:r>
              <a:rPr sz="2400" spc="-70" dirty="0"/>
              <a:t> </a:t>
            </a:r>
            <a:r>
              <a:rPr sz="2400" dirty="0"/>
              <a:t>online</a:t>
            </a:r>
            <a:r>
              <a:rPr sz="2400" spc="-45" dirty="0"/>
              <a:t> </a:t>
            </a:r>
            <a:r>
              <a:rPr sz="2400" dirty="0"/>
              <a:t>is</a:t>
            </a:r>
            <a:r>
              <a:rPr sz="2400" spc="-20" dirty="0"/>
              <a:t> </a:t>
            </a:r>
            <a:r>
              <a:rPr sz="2400" spc="-10" dirty="0"/>
              <a:t>convenient </a:t>
            </a:r>
            <a:r>
              <a:rPr sz="2400" dirty="0"/>
              <a:t>and</a:t>
            </a:r>
            <a:r>
              <a:rPr sz="2400" spc="-35" dirty="0"/>
              <a:t> </a:t>
            </a:r>
            <a:r>
              <a:rPr sz="2400" spc="-5" dirty="0"/>
              <a:t>flexible</a:t>
            </a:r>
          </a:p>
          <a:p>
            <a:pPr marL="241300" indent="-228600" algn="just">
              <a:lnSpc>
                <a:spcPct val="100000"/>
              </a:lnSpc>
              <a:spcBef>
                <a:spcPts val="725"/>
              </a:spcBef>
              <a:buFont typeface="Arial MT"/>
              <a:buChar char="•"/>
              <a:tabLst>
                <a:tab pos="241300" algn="l"/>
              </a:tabLst>
            </a:pPr>
            <a:r>
              <a:rPr sz="2400" spc="-15" dirty="0"/>
              <a:t>Return</a:t>
            </a:r>
            <a:r>
              <a:rPr sz="2400" dirty="0"/>
              <a:t> and</a:t>
            </a:r>
            <a:r>
              <a:rPr sz="2400" spc="-25" dirty="0"/>
              <a:t> </a:t>
            </a:r>
            <a:r>
              <a:rPr sz="2400" spc="-5" dirty="0"/>
              <a:t>replacement</a:t>
            </a:r>
            <a:r>
              <a:rPr sz="2400" spc="-25" dirty="0"/>
              <a:t> </a:t>
            </a:r>
            <a:r>
              <a:rPr sz="2400" spc="-5" dirty="0"/>
              <a:t>policy</a:t>
            </a:r>
            <a:r>
              <a:rPr sz="2400" spc="-40" dirty="0"/>
              <a:t> </a:t>
            </a:r>
            <a:r>
              <a:rPr sz="2400" spc="-5" dirty="0"/>
              <a:t>of</a:t>
            </a:r>
            <a:r>
              <a:rPr sz="2400" spc="5" dirty="0"/>
              <a:t> </a:t>
            </a:r>
            <a:r>
              <a:rPr sz="2400" dirty="0"/>
              <a:t>the</a:t>
            </a:r>
            <a:r>
              <a:rPr sz="2400" spc="-5" dirty="0"/>
              <a:t> </a:t>
            </a:r>
            <a:r>
              <a:rPr sz="2400" dirty="0"/>
              <a:t>e-tailer</a:t>
            </a:r>
            <a:r>
              <a:rPr sz="2400" spc="-50" dirty="0"/>
              <a:t> </a:t>
            </a:r>
            <a:r>
              <a:rPr sz="2400" dirty="0"/>
              <a:t>is</a:t>
            </a:r>
            <a:r>
              <a:rPr sz="2400" spc="15" dirty="0"/>
              <a:t> </a:t>
            </a:r>
            <a:r>
              <a:rPr sz="2400" spc="-5" dirty="0"/>
              <a:t>important</a:t>
            </a:r>
            <a:r>
              <a:rPr sz="2400" spc="-75" dirty="0"/>
              <a:t> </a:t>
            </a:r>
            <a:r>
              <a:rPr sz="2400" spc="-15" dirty="0"/>
              <a:t>for</a:t>
            </a:r>
            <a:r>
              <a:rPr sz="2400" spc="-30" dirty="0"/>
              <a:t> </a:t>
            </a:r>
            <a:r>
              <a:rPr sz="2400" spc="-5" dirty="0"/>
              <a:t>purchase</a:t>
            </a:r>
            <a:r>
              <a:rPr sz="2400" spc="-25" dirty="0"/>
              <a:t> </a:t>
            </a:r>
            <a:r>
              <a:rPr sz="2400" dirty="0"/>
              <a:t>decision</a:t>
            </a:r>
          </a:p>
          <a:p>
            <a:pPr marL="241300" indent="-228600" algn="just">
              <a:lnSpc>
                <a:spcPct val="100000"/>
              </a:lnSpc>
              <a:spcBef>
                <a:spcPts val="720"/>
              </a:spcBef>
              <a:buFont typeface="Arial MT"/>
              <a:buChar char="•"/>
              <a:tabLst>
                <a:tab pos="241300" algn="l"/>
              </a:tabLst>
            </a:pPr>
            <a:r>
              <a:rPr sz="2400" dirty="0"/>
              <a:t>Gaining</a:t>
            </a:r>
            <a:r>
              <a:rPr sz="2400" spc="-45" dirty="0"/>
              <a:t> </a:t>
            </a:r>
            <a:r>
              <a:rPr sz="2400" spc="-5" dirty="0"/>
              <a:t>access</a:t>
            </a:r>
            <a:r>
              <a:rPr sz="2400" spc="5" dirty="0"/>
              <a:t> </a:t>
            </a:r>
            <a:r>
              <a:rPr sz="2400" dirty="0"/>
              <a:t>to</a:t>
            </a:r>
            <a:r>
              <a:rPr sz="2400" spc="-45" dirty="0"/>
              <a:t> </a:t>
            </a:r>
            <a:r>
              <a:rPr sz="2400" spc="-10" dirty="0"/>
              <a:t>loyalty</a:t>
            </a:r>
            <a:r>
              <a:rPr sz="2400" spc="5" dirty="0"/>
              <a:t> </a:t>
            </a:r>
            <a:r>
              <a:rPr sz="2400" spc="-15" dirty="0"/>
              <a:t>programs</a:t>
            </a:r>
            <a:r>
              <a:rPr sz="2400" spc="-45" dirty="0"/>
              <a:t> </a:t>
            </a:r>
            <a:r>
              <a:rPr sz="2400" dirty="0"/>
              <a:t>is</a:t>
            </a:r>
            <a:r>
              <a:rPr sz="2400" spc="5" dirty="0"/>
              <a:t> </a:t>
            </a:r>
            <a:r>
              <a:rPr sz="2400" dirty="0"/>
              <a:t>a</a:t>
            </a:r>
            <a:r>
              <a:rPr sz="2400" spc="-5" dirty="0"/>
              <a:t> </a:t>
            </a:r>
            <a:r>
              <a:rPr sz="2400" dirty="0"/>
              <a:t>benefit</a:t>
            </a:r>
            <a:r>
              <a:rPr sz="2400" spc="-30" dirty="0"/>
              <a:t> </a:t>
            </a:r>
            <a:r>
              <a:rPr sz="2400" spc="-5" dirty="0"/>
              <a:t>of</a:t>
            </a:r>
            <a:r>
              <a:rPr sz="2400" spc="-20" dirty="0"/>
              <a:t> </a:t>
            </a:r>
            <a:r>
              <a:rPr sz="2400" dirty="0"/>
              <a:t>shopping</a:t>
            </a:r>
            <a:r>
              <a:rPr sz="2400" spc="-45" dirty="0"/>
              <a:t> </a:t>
            </a:r>
            <a:r>
              <a:rPr sz="2400" dirty="0"/>
              <a:t>online</a:t>
            </a:r>
          </a:p>
          <a:p>
            <a:pPr marL="241300" indent="-228600" algn="just">
              <a:lnSpc>
                <a:spcPct val="100000"/>
              </a:lnSpc>
              <a:spcBef>
                <a:spcPts val="695"/>
              </a:spcBef>
              <a:buFont typeface="Arial MT"/>
              <a:buChar char="•"/>
              <a:tabLst>
                <a:tab pos="241300" algn="l"/>
              </a:tabLst>
            </a:pPr>
            <a:r>
              <a:rPr sz="2400" spc="-5" smtClean="0"/>
              <a:t>Monetary</a:t>
            </a:r>
            <a:r>
              <a:rPr sz="2400" spc="-70" smtClean="0"/>
              <a:t> </a:t>
            </a:r>
            <a:r>
              <a:rPr sz="2400" spc="-10" smtClean="0"/>
              <a:t>savings</a:t>
            </a:r>
            <a:r>
              <a:rPr lang="en-US" sz="2400" spc="-10" dirty="0" smtClean="0"/>
              <a:t> </a:t>
            </a:r>
            <a:r>
              <a:rPr sz="2400" spc="-5" smtClean="0"/>
              <a:t>with </a:t>
            </a:r>
            <a:r>
              <a:rPr sz="2400" smtClean="0"/>
              <a:t>the </a:t>
            </a:r>
            <a:r>
              <a:rPr sz="2400" spc="-5" smtClean="0"/>
              <a:t>above comparison </a:t>
            </a:r>
            <a:r>
              <a:rPr sz="2400" spc="-20" smtClean="0"/>
              <a:t>we </a:t>
            </a:r>
            <a:r>
              <a:rPr sz="2400" spc="-15" smtClean="0"/>
              <a:t>can </a:t>
            </a:r>
            <a:r>
              <a:rPr sz="2400" spc="-5" smtClean="0"/>
              <a:t>conclude that </a:t>
            </a:r>
            <a:r>
              <a:rPr sz="2400" spc="5" smtClean="0"/>
              <a:t>Mens </a:t>
            </a:r>
            <a:r>
              <a:rPr sz="2400" spc="-5" smtClean="0"/>
              <a:t>participated actively </a:t>
            </a:r>
            <a:r>
              <a:rPr sz="2400" smtClean="0"/>
              <a:t>in the </a:t>
            </a:r>
            <a:r>
              <a:rPr sz="2400" spc="-530" smtClean="0"/>
              <a:t> </a:t>
            </a:r>
            <a:r>
              <a:rPr sz="2400" spc="-5" smtClean="0"/>
              <a:t>survey</a:t>
            </a:r>
            <a:r>
              <a:rPr sz="2400" smtClean="0"/>
              <a:t> and</a:t>
            </a:r>
            <a:r>
              <a:rPr sz="2400" spc="-30" smtClean="0"/>
              <a:t> </a:t>
            </a:r>
            <a:r>
              <a:rPr sz="2400" spc="-5" smtClean="0"/>
              <a:t>there</a:t>
            </a:r>
            <a:r>
              <a:rPr sz="2400" spc="-30" smtClean="0"/>
              <a:t> </a:t>
            </a:r>
            <a:r>
              <a:rPr sz="2400" spc="-10" smtClean="0"/>
              <a:t>are</a:t>
            </a:r>
            <a:r>
              <a:rPr sz="2400" spc="-5" smtClean="0"/>
              <a:t> some</a:t>
            </a:r>
            <a:r>
              <a:rPr sz="2400" spc="-10" smtClean="0"/>
              <a:t> </a:t>
            </a:r>
            <a:r>
              <a:rPr sz="2400" spc="-5" smtClean="0"/>
              <a:t>of</a:t>
            </a:r>
            <a:r>
              <a:rPr sz="2400" smtClean="0"/>
              <a:t> the</a:t>
            </a:r>
            <a:r>
              <a:rPr sz="2400" spc="-30" smtClean="0"/>
              <a:t> </a:t>
            </a:r>
            <a:r>
              <a:rPr sz="2400" smtClean="0"/>
              <a:t>things</a:t>
            </a:r>
            <a:r>
              <a:rPr sz="2400" spc="-40" smtClean="0"/>
              <a:t> </a:t>
            </a:r>
            <a:r>
              <a:rPr sz="2400" smtClean="0"/>
              <a:t>peoples</a:t>
            </a:r>
            <a:r>
              <a:rPr sz="2400" spc="-35" smtClean="0"/>
              <a:t> </a:t>
            </a:r>
            <a:r>
              <a:rPr sz="2400" spc="-10" smtClean="0"/>
              <a:t>are indifferent</a:t>
            </a:r>
            <a:r>
              <a:rPr sz="2400" spc="-50" smtClean="0"/>
              <a:t> </a:t>
            </a:r>
            <a:r>
              <a:rPr sz="2400" spc="-5" smtClean="0"/>
              <a:t>with others</a:t>
            </a:r>
            <a:r>
              <a:rPr sz="2400" spc="-40" smtClean="0"/>
              <a:t> </a:t>
            </a:r>
            <a:r>
              <a:rPr sz="2400" spc="-5" smtClean="0"/>
              <a:t>more</a:t>
            </a:r>
            <a:endParaRPr sz="2400" spc="-5"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3" name="object 3"/>
          <p:cNvGrpSpPr/>
          <p:nvPr/>
        </p:nvGrpSpPr>
        <p:grpSpPr>
          <a:xfrm>
            <a:off x="0" y="0"/>
            <a:ext cx="12192000" cy="6855459"/>
            <a:chOff x="0" y="0"/>
            <a:chExt cx="12192000" cy="6855459"/>
          </a:xfrm>
        </p:grpSpPr>
        <p:pic>
          <p:nvPicPr>
            <p:cNvPr id="4" name="object 4"/>
            <p:cNvPicPr/>
            <p:nvPr/>
          </p:nvPicPr>
          <p:blipFill>
            <a:blip r:embed="rId3" cstate="print"/>
            <a:stretch>
              <a:fillRect/>
            </a:stretch>
          </p:blipFill>
          <p:spPr>
            <a:xfrm>
              <a:off x="0" y="0"/>
              <a:ext cx="5772912" cy="3840479"/>
            </a:xfrm>
            <a:prstGeom prst="rect">
              <a:avLst/>
            </a:prstGeom>
          </p:spPr>
        </p:pic>
        <p:pic>
          <p:nvPicPr>
            <p:cNvPr id="5" name="object 5"/>
            <p:cNvPicPr/>
            <p:nvPr/>
          </p:nvPicPr>
          <p:blipFill>
            <a:blip r:embed="rId4" cstate="print"/>
            <a:stretch>
              <a:fillRect/>
            </a:stretch>
          </p:blipFill>
          <p:spPr>
            <a:xfrm>
              <a:off x="5663184" y="2538982"/>
              <a:ext cx="6528815" cy="4315968"/>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object 3"/>
          <p:cNvSpPr txBox="1">
            <a:spLocks noGrp="1"/>
          </p:cNvSpPr>
          <p:nvPr>
            <p:ph type="title"/>
          </p:nvPr>
        </p:nvSpPr>
        <p:spPr>
          <a:xfrm>
            <a:off x="917244" y="427685"/>
            <a:ext cx="10334625" cy="1447165"/>
          </a:xfrm>
          <a:prstGeom prst="rect">
            <a:avLst/>
          </a:prstGeom>
        </p:spPr>
        <p:txBody>
          <a:bodyPr vert="horz" wrap="square" lIns="0" tIns="53975" rIns="0" bIns="0" rtlCol="0">
            <a:spAutoFit/>
          </a:bodyPr>
          <a:lstStyle/>
          <a:p>
            <a:pPr marL="12700" marR="5080" algn="just">
              <a:lnSpc>
                <a:spcPct val="90600"/>
              </a:lnSpc>
              <a:spcBef>
                <a:spcPts val="425"/>
              </a:spcBef>
            </a:pPr>
            <a:r>
              <a:rPr sz="2800" b="1" spc="-5" dirty="0">
                <a:uFill>
                  <a:solidFill>
                    <a:srgbClr val="000000"/>
                  </a:solidFill>
                </a:uFill>
                <a:latin typeface="Calibri"/>
                <a:cs typeface="Calibri"/>
              </a:rPr>
              <a:t>8. </a:t>
            </a:r>
            <a:r>
              <a:rPr sz="2800" b="1" spc="-10" dirty="0">
                <a:uFill>
                  <a:solidFill>
                    <a:srgbClr val="000000"/>
                  </a:solidFill>
                </a:uFill>
                <a:latin typeface="Calibri"/>
                <a:cs typeface="Calibri"/>
              </a:rPr>
              <a:t>Brand </a:t>
            </a:r>
            <a:r>
              <a:rPr sz="2800" b="1" spc="-5" dirty="0">
                <a:uFill>
                  <a:solidFill>
                    <a:srgbClr val="000000"/>
                  </a:solidFill>
                </a:uFill>
                <a:latin typeface="Calibri"/>
                <a:cs typeface="Calibri"/>
              </a:rPr>
              <a:t>Image </a:t>
            </a:r>
            <a:r>
              <a:rPr sz="2800" spc="5" dirty="0"/>
              <a:t>– </a:t>
            </a:r>
            <a:r>
              <a:rPr sz="2400" dirty="0"/>
              <a:t>A shopping </a:t>
            </a:r>
            <a:r>
              <a:rPr sz="2400" spc="-10" dirty="0"/>
              <a:t>platform </a:t>
            </a:r>
            <a:r>
              <a:rPr sz="2400" spc="-5" dirty="0"/>
              <a:t>becomes </a:t>
            </a:r>
            <a:r>
              <a:rPr sz="2400" dirty="0"/>
              <a:t>a </a:t>
            </a:r>
            <a:r>
              <a:rPr sz="2400" spc="-10" dirty="0"/>
              <a:t>brand </a:t>
            </a:r>
            <a:r>
              <a:rPr sz="2400" spc="-5" dirty="0"/>
              <a:t>when </a:t>
            </a:r>
            <a:r>
              <a:rPr sz="2400" dirty="0"/>
              <a:t>it </a:t>
            </a:r>
            <a:r>
              <a:rPr sz="2400" spc="-5" dirty="0"/>
              <a:t>maintains </a:t>
            </a:r>
            <a:r>
              <a:rPr sz="2400" dirty="0"/>
              <a:t>its </a:t>
            </a:r>
            <a:r>
              <a:rPr sz="2400" spc="5" dirty="0"/>
              <a:t> </a:t>
            </a:r>
            <a:r>
              <a:rPr sz="2400" spc="-5" dirty="0"/>
              <a:t>standards </a:t>
            </a:r>
            <a:r>
              <a:rPr sz="2400" dirty="0"/>
              <a:t>and able </a:t>
            </a:r>
            <a:r>
              <a:rPr sz="2400" spc="-10" dirty="0"/>
              <a:t>to provide </a:t>
            </a:r>
            <a:r>
              <a:rPr sz="2400" dirty="0"/>
              <a:t>the </a:t>
            </a:r>
            <a:r>
              <a:rPr sz="2400" spc="-5" dirty="0"/>
              <a:t>best </a:t>
            </a:r>
            <a:r>
              <a:rPr sz="2400" dirty="0"/>
              <a:t>quality </a:t>
            </a:r>
            <a:r>
              <a:rPr sz="2400" spc="-5" dirty="0"/>
              <a:t>products, </a:t>
            </a:r>
            <a:r>
              <a:rPr sz="2400" dirty="0"/>
              <a:t>support &amp; services, </a:t>
            </a:r>
            <a:r>
              <a:rPr sz="2400" spc="5" dirty="0"/>
              <a:t> </a:t>
            </a:r>
            <a:r>
              <a:rPr sz="2400" spc="-10" dirty="0"/>
              <a:t>satisfaction </a:t>
            </a:r>
            <a:r>
              <a:rPr sz="2400" spc="-5" dirty="0"/>
              <a:t>continuously </a:t>
            </a:r>
            <a:r>
              <a:rPr sz="2400" spc="-10" dirty="0"/>
              <a:t>to </a:t>
            </a:r>
            <a:r>
              <a:rPr sz="2400" dirty="0"/>
              <a:t>their </a:t>
            </a:r>
            <a:r>
              <a:rPr sz="2400" spc="-10" dirty="0"/>
              <a:t>customers. </a:t>
            </a:r>
            <a:r>
              <a:rPr sz="2400" spc="-20" dirty="0"/>
              <a:t>By </a:t>
            </a:r>
            <a:r>
              <a:rPr sz="2400" dirty="0"/>
              <a:t>the use </a:t>
            </a:r>
            <a:r>
              <a:rPr sz="2400" spc="-5" dirty="0"/>
              <a:t>of </a:t>
            </a:r>
            <a:r>
              <a:rPr sz="2400" dirty="0"/>
              <a:t>pieplot </a:t>
            </a:r>
            <a:r>
              <a:rPr sz="2400" spc="-20" dirty="0"/>
              <a:t>we </a:t>
            </a:r>
            <a:r>
              <a:rPr sz="2400" dirty="0"/>
              <a:t>try </a:t>
            </a:r>
            <a:r>
              <a:rPr sz="2400" spc="-10" dirty="0"/>
              <a:t>to </a:t>
            </a:r>
            <a:r>
              <a:rPr sz="2400" dirty="0"/>
              <a:t>find out </a:t>
            </a:r>
            <a:r>
              <a:rPr sz="2400" spc="-530" dirty="0"/>
              <a:t> </a:t>
            </a:r>
            <a:r>
              <a:rPr sz="2400" spc="-5" dirty="0"/>
              <a:t>which</a:t>
            </a:r>
            <a:r>
              <a:rPr sz="2400" spc="-10" dirty="0"/>
              <a:t> website</a:t>
            </a:r>
            <a:r>
              <a:rPr sz="2400" spc="-35" dirty="0"/>
              <a:t> </a:t>
            </a:r>
            <a:r>
              <a:rPr sz="2400" spc="-5" dirty="0"/>
              <a:t>performs</a:t>
            </a:r>
            <a:r>
              <a:rPr sz="2400" spc="-40" dirty="0"/>
              <a:t> </a:t>
            </a:r>
            <a:r>
              <a:rPr sz="2400" spc="-10" dirty="0"/>
              <a:t>well</a:t>
            </a:r>
            <a:r>
              <a:rPr sz="2400" spc="10" dirty="0"/>
              <a:t> </a:t>
            </a:r>
            <a:r>
              <a:rPr sz="2400" dirty="0"/>
              <a:t>in</a:t>
            </a:r>
            <a:r>
              <a:rPr sz="2400" spc="-5" dirty="0"/>
              <a:t> </a:t>
            </a:r>
            <a:r>
              <a:rPr sz="2400" dirty="0"/>
              <a:t>the</a:t>
            </a:r>
            <a:r>
              <a:rPr sz="2400" spc="-35" dirty="0"/>
              <a:t> </a:t>
            </a:r>
            <a:r>
              <a:rPr sz="2400" spc="-20" dirty="0"/>
              <a:t>market</a:t>
            </a:r>
            <a:r>
              <a:rPr sz="2400" spc="-5" dirty="0"/>
              <a:t> </a:t>
            </a:r>
            <a:r>
              <a:rPr sz="2400" dirty="0"/>
              <a:t>and</a:t>
            </a:r>
            <a:r>
              <a:rPr sz="2400" spc="-30" dirty="0"/>
              <a:t> </a:t>
            </a:r>
            <a:r>
              <a:rPr sz="2400" spc="-5" dirty="0"/>
              <a:t>maintain</a:t>
            </a:r>
            <a:r>
              <a:rPr sz="2400" spc="-55" dirty="0"/>
              <a:t> </a:t>
            </a:r>
            <a:r>
              <a:rPr sz="2400" dirty="0"/>
              <a:t>its</a:t>
            </a:r>
            <a:r>
              <a:rPr sz="2400" spc="-20" dirty="0"/>
              <a:t> </a:t>
            </a:r>
            <a:r>
              <a:rPr sz="2400" spc="-5" dirty="0"/>
              <a:t>standards</a:t>
            </a:r>
            <a:r>
              <a:rPr sz="2400" spc="-70" dirty="0"/>
              <a:t> </a:t>
            </a:r>
            <a:r>
              <a:rPr sz="2400" dirty="0"/>
              <a:t>&amp;</a:t>
            </a:r>
            <a:r>
              <a:rPr sz="2400" spc="-20" dirty="0"/>
              <a:t> quality.</a:t>
            </a:r>
            <a:endParaRPr sz="2400">
              <a:latin typeface="Calibri"/>
              <a:cs typeface="Calibri"/>
            </a:endParaRPr>
          </a:p>
        </p:txBody>
      </p:sp>
      <p:sp>
        <p:nvSpPr>
          <p:cNvPr id="4" name="object 4"/>
          <p:cNvSpPr txBox="1"/>
          <p:nvPr/>
        </p:nvSpPr>
        <p:spPr>
          <a:xfrm>
            <a:off x="990600" y="2209800"/>
            <a:ext cx="10297160" cy="2166620"/>
          </a:xfrm>
          <a:prstGeom prst="rect">
            <a:avLst/>
          </a:prstGeom>
        </p:spPr>
        <p:txBody>
          <a:bodyPr vert="horz" wrap="square" lIns="0" tIns="54610" rIns="0" bIns="0" rtlCol="0">
            <a:spAutoFit/>
          </a:bodyPr>
          <a:lstStyle/>
          <a:p>
            <a:pPr marL="241300" marR="113664" indent="-228600" algn="just">
              <a:lnSpc>
                <a:spcPts val="2590"/>
              </a:lnSpc>
              <a:spcBef>
                <a:spcPts val="430"/>
              </a:spcBef>
              <a:buFont typeface="Arial MT"/>
              <a:buChar char="•"/>
              <a:tabLst>
                <a:tab pos="241300" algn="l"/>
              </a:tabLst>
            </a:pPr>
            <a:r>
              <a:rPr sz="2400" spc="-5" dirty="0">
                <a:latin typeface="Calibri"/>
                <a:cs typeface="Calibri"/>
              </a:rPr>
              <a:t>Amazon, </a:t>
            </a:r>
            <a:r>
              <a:rPr sz="2400" spc="-10" dirty="0">
                <a:latin typeface="Calibri"/>
                <a:cs typeface="Calibri"/>
              </a:rPr>
              <a:t>Flipkart </a:t>
            </a:r>
            <a:r>
              <a:rPr sz="2400" spc="-20" dirty="0">
                <a:latin typeface="Calibri"/>
                <a:cs typeface="Calibri"/>
              </a:rPr>
              <a:t>have </a:t>
            </a:r>
            <a:r>
              <a:rPr sz="2400" dirty="0">
                <a:latin typeface="Calibri"/>
                <a:cs typeface="Calibri"/>
              </a:rPr>
              <a:t>been had the </a:t>
            </a:r>
            <a:r>
              <a:rPr sz="2400" spc="-5" dirty="0">
                <a:latin typeface="Calibri"/>
                <a:cs typeface="Calibri"/>
              </a:rPr>
              <a:t>highest </a:t>
            </a:r>
            <a:r>
              <a:rPr sz="2400" spc="-10" dirty="0">
                <a:latin typeface="Calibri"/>
                <a:cs typeface="Calibri"/>
              </a:rPr>
              <a:t>votes </a:t>
            </a:r>
            <a:r>
              <a:rPr sz="2400" spc="-15" dirty="0">
                <a:latin typeface="Calibri"/>
                <a:cs typeface="Calibri"/>
              </a:rPr>
              <a:t>for </a:t>
            </a:r>
            <a:r>
              <a:rPr sz="2400" spc="-10" dirty="0">
                <a:latin typeface="Calibri"/>
                <a:cs typeface="Calibri"/>
              </a:rPr>
              <a:t>having </a:t>
            </a:r>
            <a:r>
              <a:rPr sz="2400" dirty="0">
                <a:latin typeface="Calibri"/>
                <a:cs typeface="Calibri"/>
              </a:rPr>
              <a:t>all the </a:t>
            </a:r>
            <a:r>
              <a:rPr sz="2400" spc="-5" dirty="0">
                <a:latin typeface="Calibri"/>
                <a:cs typeface="Calibri"/>
              </a:rPr>
              <a:t>positive </a:t>
            </a:r>
            <a:r>
              <a:rPr sz="2400" dirty="0">
                <a:latin typeface="Calibri"/>
                <a:cs typeface="Calibri"/>
              </a:rPr>
              <a:t> </a:t>
            </a:r>
            <a:r>
              <a:rPr sz="2400" spc="-5" dirty="0">
                <a:latin typeface="Calibri"/>
                <a:cs typeface="Calibri"/>
              </a:rPr>
              <a:t>points </a:t>
            </a:r>
            <a:r>
              <a:rPr sz="2400" dirty="0">
                <a:latin typeface="Calibri"/>
                <a:cs typeface="Calibri"/>
              </a:rPr>
              <a:t>and </a:t>
            </a:r>
            <a:r>
              <a:rPr sz="2400" spc="-20" dirty="0">
                <a:latin typeface="Calibri"/>
                <a:cs typeface="Calibri"/>
              </a:rPr>
              <a:t>have </a:t>
            </a:r>
            <a:r>
              <a:rPr sz="2400" spc="-5" dirty="0">
                <a:latin typeface="Calibri"/>
                <a:cs typeface="Calibri"/>
              </a:rPr>
              <a:t>maintained </a:t>
            </a:r>
            <a:r>
              <a:rPr sz="2400" dirty="0">
                <a:latin typeface="Calibri"/>
                <a:cs typeface="Calibri"/>
              </a:rPr>
              <a:t>a </a:t>
            </a:r>
            <a:r>
              <a:rPr sz="2400" spc="-10" dirty="0">
                <a:latin typeface="Calibri"/>
                <a:cs typeface="Calibri"/>
              </a:rPr>
              <a:t>very </a:t>
            </a:r>
            <a:r>
              <a:rPr sz="2400" spc="-5" dirty="0">
                <a:latin typeface="Calibri"/>
                <a:cs typeface="Calibri"/>
              </a:rPr>
              <a:t>good </a:t>
            </a:r>
            <a:r>
              <a:rPr sz="2400" spc="-10" dirty="0">
                <a:latin typeface="Calibri"/>
                <a:cs typeface="Calibri"/>
              </a:rPr>
              <a:t>brand </a:t>
            </a:r>
            <a:r>
              <a:rPr sz="2400" spc="-5" dirty="0">
                <a:latin typeface="Calibri"/>
                <a:cs typeface="Calibri"/>
              </a:rPr>
              <a:t>image </a:t>
            </a:r>
            <a:r>
              <a:rPr sz="2400" spc="-15" dirty="0">
                <a:latin typeface="Calibri"/>
                <a:cs typeface="Calibri"/>
              </a:rPr>
              <a:t>followed </a:t>
            </a:r>
            <a:r>
              <a:rPr sz="2400" dirty="0">
                <a:latin typeface="Calibri"/>
                <a:cs typeface="Calibri"/>
              </a:rPr>
              <a:t>by </a:t>
            </a:r>
            <a:r>
              <a:rPr sz="2400" spc="-10" dirty="0">
                <a:latin typeface="Calibri"/>
                <a:cs typeface="Calibri"/>
              </a:rPr>
              <a:t>paytm </a:t>
            </a:r>
            <a:r>
              <a:rPr sz="2400" dirty="0">
                <a:latin typeface="Calibri"/>
                <a:cs typeface="Calibri"/>
              </a:rPr>
              <a:t>and the </a:t>
            </a:r>
            <a:r>
              <a:rPr sz="2400" spc="-530" dirty="0">
                <a:latin typeface="Calibri"/>
                <a:cs typeface="Calibri"/>
              </a:rPr>
              <a:t> </a:t>
            </a:r>
            <a:r>
              <a:rPr sz="2400" spc="-20" dirty="0">
                <a:latin typeface="Calibri"/>
                <a:cs typeface="Calibri"/>
              </a:rPr>
              <a:t>myntra.</a:t>
            </a:r>
            <a:endParaRPr sz="2400">
              <a:latin typeface="Calibri"/>
              <a:cs typeface="Calibri"/>
            </a:endParaRPr>
          </a:p>
          <a:p>
            <a:pPr marL="241300" marR="5080" indent="-228600" algn="just">
              <a:lnSpc>
                <a:spcPct val="90100"/>
              </a:lnSpc>
              <a:spcBef>
                <a:spcPts val="975"/>
              </a:spcBef>
              <a:buFont typeface="Arial MT"/>
              <a:buChar char="•"/>
              <a:tabLst>
                <a:tab pos="241300" algn="l"/>
              </a:tabLst>
            </a:pPr>
            <a:r>
              <a:rPr sz="2400" spc="-50" dirty="0">
                <a:latin typeface="Calibri"/>
                <a:cs typeface="Calibri"/>
              </a:rPr>
              <a:t>We </a:t>
            </a:r>
            <a:r>
              <a:rPr sz="2400" spc="-15" dirty="0">
                <a:latin typeface="Calibri"/>
                <a:cs typeface="Calibri"/>
              </a:rPr>
              <a:t>can </a:t>
            </a:r>
            <a:r>
              <a:rPr sz="2400" spc="-5" dirty="0">
                <a:latin typeface="Calibri"/>
                <a:cs typeface="Calibri"/>
              </a:rPr>
              <a:t>clearly see that </a:t>
            </a:r>
            <a:r>
              <a:rPr sz="2400" spc="-10" dirty="0">
                <a:latin typeface="Calibri"/>
                <a:cs typeface="Calibri"/>
              </a:rPr>
              <a:t>most </a:t>
            </a:r>
            <a:r>
              <a:rPr sz="2400" spc="-5" dirty="0">
                <a:latin typeface="Calibri"/>
                <a:cs typeface="Calibri"/>
              </a:rPr>
              <a:t>of </a:t>
            </a:r>
            <a:r>
              <a:rPr sz="2400" dirty="0">
                <a:latin typeface="Calibri"/>
                <a:cs typeface="Calibri"/>
              </a:rPr>
              <a:t>the time people abandon the bag is beacuse </a:t>
            </a:r>
            <a:r>
              <a:rPr sz="2400" spc="-5" dirty="0">
                <a:latin typeface="Calibri"/>
                <a:cs typeface="Calibri"/>
              </a:rPr>
              <a:t>they </a:t>
            </a:r>
            <a:r>
              <a:rPr sz="2400" spc="-530" dirty="0">
                <a:latin typeface="Calibri"/>
                <a:cs typeface="Calibri"/>
              </a:rPr>
              <a:t> </a:t>
            </a:r>
            <a:r>
              <a:rPr sz="2400" spc="-20" dirty="0">
                <a:latin typeface="Calibri"/>
                <a:cs typeface="Calibri"/>
              </a:rPr>
              <a:t>get </a:t>
            </a:r>
            <a:r>
              <a:rPr sz="2400" dirty="0">
                <a:latin typeface="Calibri"/>
                <a:cs typeface="Calibri"/>
              </a:rPr>
              <a:t>a </a:t>
            </a:r>
            <a:r>
              <a:rPr sz="2400" spc="-10" dirty="0">
                <a:latin typeface="Calibri"/>
                <a:cs typeface="Calibri"/>
              </a:rPr>
              <a:t>better </a:t>
            </a:r>
            <a:r>
              <a:rPr sz="2400" spc="-5" dirty="0">
                <a:latin typeface="Calibri"/>
                <a:cs typeface="Calibri"/>
              </a:rPr>
              <a:t>alternative </a:t>
            </a:r>
            <a:r>
              <a:rPr sz="2400" spc="-15" dirty="0">
                <a:latin typeface="Calibri"/>
                <a:cs typeface="Calibri"/>
              </a:rPr>
              <a:t>offer </a:t>
            </a:r>
            <a:r>
              <a:rPr sz="2400" spc="-5" dirty="0">
                <a:latin typeface="Calibri"/>
                <a:cs typeface="Calibri"/>
              </a:rPr>
              <a:t>or </a:t>
            </a:r>
            <a:r>
              <a:rPr sz="2400" spc="-10" dirty="0">
                <a:latin typeface="Calibri"/>
                <a:cs typeface="Calibri"/>
              </a:rPr>
              <a:t>promo code </a:t>
            </a:r>
            <a:r>
              <a:rPr sz="2400" dirty="0">
                <a:latin typeface="Calibri"/>
                <a:cs typeface="Calibri"/>
              </a:rPr>
              <a:t>not </a:t>
            </a:r>
            <a:r>
              <a:rPr sz="2400" spc="-5" dirty="0">
                <a:latin typeface="Calibri"/>
                <a:cs typeface="Calibri"/>
              </a:rPr>
              <a:t>applicable. There </a:t>
            </a:r>
            <a:r>
              <a:rPr sz="2400" dirty="0">
                <a:latin typeface="Calibri"/>
                <a:cs typeface="Calibri"/>
              </a:rPr>
              <a:t>is also </a:t>
            </a:r>
            <a:r>
              <a:rPr sz="2400" spc="-5" dirty="0">
                <a:latin typeface="Calibri"/>
                <a:cs typeface="Calibri"/>
              </a:rPr>
              <a:t>lack of </a:t>
            </a:r>
            <a:r>
              <a:rPr sz="2400" dirty="0">
                <a:latin typeface="Calibri"/>
                <a:cs typeface="Calibri"/>
              </a:rPr>
              <a:t> </a:t>
            </a:r>
            <a:r>
              <a:rPr sz="2400" spc="-5" dirty="0">
                <a:latin typeface="Calibri"/>
                <a:cs typeface="Calibri"/>
              </a:rPr>
              <a:t>trust</a:t>
            </a:r>
            <a:r>
              <a:rPr sz="2400" spc="-30" dirty="0">
                <a:latin typeface="Calibri"/>
                <a:cs typeface="Calibri"/>
              </a:rPr>
              <a:t> </a:t>
            </a:r>
            <a:r>
              <a:rPr sz="2400" spc="-5" dirty="0">
                <a:latin typeface="Calibri"/>
                <a:cs typeface="Calibri"/>
              </a:rPr>
              <a:t>seen</a:t>
            </a:r>
            <a:r>
              <a:rPr sz="2400" spc="-10" dirty="0">
                <a:latin typeface="Calibri"/>
                <a:cs typeface="Calibri"/>
              </a:rPr>
              <a:t> </a:t>
            </a:r>
            <a:r>
              <a:rPr sz="2400" dirty="0">
                <a:latin typeface="Calibri"/>
                <a:cs typeface="Calibri"/>
              </a:rPr>
              <a:t>in</a:t>
            </a:r>
            <a:r>
              <a:rPr sz="2400" spc="-30" dirty="0">
                <a:latin typeface="Calibri"/>
                <a:cs typeface="Calibri"/>
              </a:rPr>
              <a:t> </a:t>
            </a:r>
            <a:r>
              <a:rPr sz="2400" spc="-5" dirty="0">
                <a:latin typeface="Calibri"/>
                <a:cs typeface="Calibri"/>
              </a:rPr>
              <a:t>amazon,</a:t>
            </a:r>
            <a:r>
              <a:rPr sz="2400" spc="-15" dirty="0">
                <a:latin typeface="Calibri"/>
                <a:cs typeface="Calibri"/>
              </a:rPr>
              <a:t> </a:t>
            </a:r>
            <a:r>
              <a:rPr sz="2400" spc="-10" dirty="0">
                <a:latin typeface="Calibri"/>
                <a:cs typeface="Calibri"/>
              </a:rPr>
              <a:t>flipkart</a:t>
            </a:r>
            <a:r>
              <a:rPr sz="2400" spc="-20" dirty="0">
                <a:latin typeface="Calibri"/>
                <a:cs typeface="Calibri"/>
              </a:rPr>
              <a:t> </a:t>
            </a:r>
            <a:r>
              <a:rPr sz="2400" dirty="0">
                <a:latin typeface="Calibri"/>
                <a:cs typeface="Calibri"/>
              </a:rPr>
              <a:t>and</a:t>
            </a:r>
            <a:r>
              <a:rPr sz="2400" spc="-5" dirty="0">
                <a:latin typeface="Calibri"/>
                <a:cs typeface="Calibri"/>
              </a:rPr>
              <a:t> </a:t>
            </a:r>
            <a:r>
              <a:rPr sz="2400" spc="-10" dirty="0">
                <a:latin typeface="Calibri"/>
                <a:cs typeface="Calibri"/>
              </a:rPr>
              <a:t>paytm</a:t>
            </a:r>
            <a:r>
              <a:rPr sz="2400" spc="-5" dirty="0">
                <a:latin typeface="Calibri"/>
                <a:cs typeface="Calibri"/>
              </a:rPr>
              <a:t> </a:t>
            </a:r>
            <a:r>
              <a:rPr sz="2400" dirty="0">
                <a:latin typeface="Calibri"/>
                <a:cs typeface="Calibri"/>
              </a:rPr>
              <a:t>by</a:t>
            </a:r>
            <a:r>
              <a:rPr sz="2400" spc="-20" dirty="0">
                <a:latin typeface="Calibri"/>
                <a:cs typeface="Calibri"/>
              </a:rPr>
              <a:t> </a:t>
            </a:r>
            <a:r>
              <a:rPr sz="2400" spc="-5" dirty="0">
                <a:latin typeface="Calibri"/>
                <a:cs typeface="Calibri"/>
              </a:rPr>
              <a:t>some</a:t>
            </a:r>
            <a:r>
              <a:rPr sz="2400" spc="-35" dirty="0">
                <a:latin typeface="Calibri"/>
                <a:cs typeface="Calibri"/>
              </a:rPr>
              <a:t> </a:t>
            </a:r>
            <a:r>
              <a:rPr sz="2400" dirty="0">
                <a:latin typeface="Calibri"/>
                <a:cs typeface="Calibri"/>
              </a:rPr>
              <a:t>people.</a:t>
            </a:r>
            <a:endParaRPr sz="2400">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object 3"/>
          <p:cNvPicPr/>
          <p:nvPr/>
        </p:nvPicPr>
        <p:blipFill>
          <a:blip r:embed="rId3" cstate="print"/>
          <a:stretch>
            <a:fillRect/>
          </a:stretch>
        </p:blipFill>
        <p:spPr>
          <a:xfrm>
            <a:off x="274320" y="0"/>
            <a:ext cx="4846320" cy="3511296"/>
          </a:xfrm>
          <a:prstGeom prst="rect">
            <a:avLst/>
          </a:prstGeom>
        </p:spPr>
      </p:pic>
      <p:grpSp>
        <p:nvGrpSpPr>
          <p:cNvPr id="4" name="object 4"/>
          <p:cNvGrpSpPr/>
          <p:nvPr/>
        </p:nvGrpSpPr>
        <p:grpSpPr>
          <a:xfrm>
            <a:off x="2977895" y="0"/>
            <a:ext cx="8842375" cy="6669405"/>
            <a:chOff x="2977895" y="0"/>
            <a:chExt cx="8842375" cy="6669405"/>
          </a:xfrm>
        </p:grpSpPr>
        <p:pic>
          <p:nvPicPr>
            <p:cNvPr id="5" name="object 5"/>
            <p:cNvPicPr/>
            <p:nvPr/>
          </p:nvPicPr>
          <p:blipFill>
            <a:blip r:embed="rId4" cstate="print"/>
            <a:stretch>
              <a:fillRect/>
            </a:stretch>
          </p:blipFill>
          <p:spPr>
            <a:xfrm>
              <a:off x="6041135" y="0"/>
              <a:ext cx="5779008" cy="3681983"/>
            </a:xfrm>
            <a:prstGeom prst="rect">
              <a:avLst/>
            </a:prstGeom>
          </p:spPr>
        </p:pic>
        <p:pic>
          <p:nvPicPr>
            <p:cNvPr id="6" name="object 6"/>
            <p:cNvPicPr/>
            <p:nvPr/>
          </p:nvPicPr>
          <p:blipFill>
            <a:blip r:embed="rId5" cstate="print"/>
            <a:stretch>
              <a:fillRect/>
            </a:stretch>
          </p:blipFill>
          <p:spPr>
            <a:xfrm>
              <a:off x="2977895" y="2983992"/>
              <a:ext cx="6559296" cy="3685032"/>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object 3"/>
          <p:cNvSpPr txBox="1">
            <a:spLocks noGrp="1"/>
          </p:cNvSpPr>
          <p:nvPr>
            <p:ph type="title"/>
          </p:nvPr>
        </p:nvSpPr>
        <p:spPr>
          <a:xfrm>
            <a:off x="917244" y="483184"/>
            <a:ext cx="10350500" cy="1117550"/>
          </a:xfrm>
          <a:prstGeom prst="rect">
            <a:avLst/>
          </a:prstGeom>
        </p:spPr>
        <p:txBody>
          <a:bodyPr vert="horz" wrap="square" lIns="0" tIns="52705" rIns="0" bIns="0" rtlCol="0">
            <a:spAutoFit/>
          </a:bodyPr>
          <a:lstStyle/>
          <a:p>
            <a:pPr marL="12700" marR="5080" algn="just">
              <a:lnSpc>
                <a:spcPct val="90900"/>
              </a:lnSpc>
              <a:spcBef>
                <a:spcPts val="415"/>
              </a:spcBef>
            </a:pPr>
            <a:r>
              <a:rPr sz="2800" b="1" spc="-5" dirty="0">
                <a:uFill>
                  <a:solidFill>
                    <a:srgbClr val="000000"/>
                  </a:solidFill>
                </a:uFill>
                <a:latin typeface="Calibri"/>
                <a:cs typeface="Calibri"/>
              </a:rPr>
              <a:t>9. </a:t>
            </a:r>
            <a:r>
              <a:rPr sz="2800" b="1" spc="-10" dirty="0">
                <a:uFill>
                  <a:solidFill>
                    <a:srgbClr val="000000"/>
                  </a:solidFill>
                </a:uFill>
                <a:latin typeface="Calibri"/>
                <a:cs typeface="Calibri"/>
              </a:rPr>
              <a:t>Loyalty </a:t>
            </a:r>
            <a:r>
              <a:rPr sz="2800" dirty="0"/>
              <a:t>- </a:t>
            </a:r>
            <a:r>
              <a:rPr sz="2400" spc="-15" dirty="0"/>
              <a:t>Loyalty </a:t>
            </a:r>
            <a:r>
              <a:rPr sz="2400" dirty="0"/>
              <a:t>is </a:t>
            </a:r>
            <a:r>
              <a:rPr sz="2400" spc="-10" dirty="0"/>
              <a:t>what </a:t>
            </a:r>
            <a:r>
              <a:rPr sz="2400" dirty="0"/>
              <a:t>a </a:t>
            </a:r>
            <a:r>
              <a:rPr sz="2400" spc="-10" dirty="0"/>
              <a:t>customer shows towards </a:t>
            </a:r>
            <a:r>
              <a:rPr sz="2400" dirty="0"/>
              <a:t>a </a:t>
            </a:r>
            <a:r>
              <a:rPr sz="2400" spc="-10" dirty="0"/>
              <a:t>website even after </a:t>
            </a:r>
            <a:r>
              <a:rPr sz="2400" spc="-5" dirty="0"/>
              <a:t>facing </a:t>
            </a:r>
            <a:r>
              <a:rPr sz="2400" dirty="0"/>
              <a:t> </a:t>
            </a:r>
            <a:r>
              <a:rPr sz="2400" spc="-5" dirty="0"/>
              <a:t>some</a:t>
            </a:r>
            <a:r>
              <a:rPr sz="2400" spc="-10" dirty="0"/>
              <a:t> </a:t>
            </a:r>
            <a:r>
              <a:rPr sz="2400" dirty="0"/>
              <a:t>issues</a:t>
            </a:r>
            <a:r>
              <a:rPr sz="2400" spc="-15" dirty="0"/>
              <a:t> </a:t>
            </a:r>
            <a:r>
              <a:rPr sz="2400" dirty="0"/>
              <a:t>and</a:t>
            </a:r>
            <a:r>
              <a:rPr sz="2400" spc="-30" dirty="0"/>
              <a:t> </a:t>
            </a:r>
            <a:r>
              <a:rPr sz="2400" spc="-5" dirty="0"/>
              <a:t>continue</a:t>
            </a:r>
            <a:r>
              <a:rPr sz="2400" spc="-35" dirty="0"/>
              <a:t> </a:t>
            </a:r>
            <a:r>
              <a:rPr sz="2400" dirty="0"/>
              <a:t>shopping</a:t>
            </a:r>
            <a:r>
              <a:rPr sz="2400" spc="-65" dirty="0"/>
              <a:t> </a:t>
            </a:r>
            <a:r>
              <a:rPr sz="2400" spc="-5" dirty="0"/>
              <a:t>on</a:t>
            </a:r>
            <a:r>
              <a:rPr sz="2400" dirty="0"/>
              <a:t> </a:t>
            </a:r>
            <a:r>
              <a:rPr sz="2400" spc="-5" dirty="0"/>
              <a:t>that</a:t>
            </a:r>
            <a:r>
              <a:rPr sz="2400" spc="-25" dirty="0"/>
              <a:t> </a:t>
            </a:r>
            <a:r>
              <a:rPr sz="2400" spc="-5" dirty="0"/>
              <a:t>website.</a:t>
            </a:r>
            <a:r>
              <a:rPr sz="2400" spc="-25" dirty="0"/>
              <a:t> </a:t>
            </a:r>
            <a:r>
              <a:rPr sz="2400" spc="-10" dirty="0"/>
              <a:t>Loyalty</a:t>
            </a:r>
            <a:r>
              <a:rPr sz="2400" dirty="0"/>
              <a:t> of</a:t>
            </a:r>
            <a:r>
              <a:rPr sz="2400" spc="-30" dirty="0"/>
              <a:t> </a:t>
            </a:r>
            <a:r>
              <a:rPr sz="2400" dirty="0"/>
              <a:t>a</a:t>
            </a:r>
            <a:r>
              <a:rPr sz="2400" spc="5" dirty="0"/>
              <a:t> </a:t>
            </a:r>
            <a:r>
              <a:rPr sz="2400" spc="-10" dirty="0"/>
              <a:t>customer</a:t>
            </a:r>
            <a:r>
              <a:rPr sz="2400" spc="-60" dirty="0"/>
              <a:t> </a:t>
            </a:r>
            <a:r>
              <a:rPr sz="2400" dirty="0"/>
              <a:t>is</a:t>
            </a:r>
            <a:r>
              <a:rPr sz="2400" spc="5" dirty="0"/>
              <a:t> </a:t>
            </a:r>
            <a:r>
              <a:rPr sz="2400" spc="-10" dirty="0"/>
              <a:t>what</a:t>
            </a:r>
            <a:r>
              <a:rPr sz="2400" spc="-30" dirty="0"/>
              <a:t> </a:t>
            </a:r>
            <a:r>
              <a:rPr sz="2400" dirty="0"/>
              <a:t>a </a:t>
            </a:r>
            <a:r>
              <a:rPr sz="2400" spc="-530" dirty="0"/>
              <a:t> </a:t>
            </a:r>
            <a:r>
              <a:rPr sz="2400" spc="-10" dirty="0"/>
              <a:t>E-commerce</a:t>
            </a:r>
            <a:r>
              <a:rPr sz="2400" spc="-40" dirty="0"/>
              <a:t> </a:t>
            </a:r>
            <a:r>
              <a:rPr sz="2400" dirty="0"/>
              <a:t>business</a:t>
            </a:r>
            <a:r>
              <a:rPr sz="2400" spc="-50" dirty="0"/>
              <a:t> </a:t>
            </a:r>
            <a:r>
              <a:rPr sz="2400" dirty="0"/>
              <a:t>earns.</a:t>
            </a:r>
            <a:endParaRPr sz="2400">
              <a:latin typeface="Calibri"/>
              <a:cs typeface="Calibri"/>
            </a:endParaRPr>
          </a:p>
        </p:txBody>
      </p:sp>
      <p:sp>
        <p:nvSpPr>
          <p:cNvPr id="4" name="object 4"/>
          <p:cNvSpPr txBox="1"/>
          <p:nvPr/>
        </p:nvSpPr>
        <p:spPr>
          <a:xfrm>
            <a:off x="1066800" y="1828800"/>
            <a:ext cx="10125710" cy="1050290"/>
          </a:xfrm>
          <a:prstGeom prst="rect">
            <a:avLst/>
          </a:prstGeom>
        </p:spPr>
        <p:txBody>
          <a:bodyPr vert="horz" wrap="square" lIns="0" tIns="48895" rIns="0" bIns="0" rtlCol="0">
            <a:spAutoFit/>
          </a:bodyPr>
          <a:lstStyle/>
          <a:p>
            <a:pPr marL="241300" marR="5080" indent="-228600" algn="just">
              <a:lnSpc>
                <a:spcPct val="90100"/>
              </a:lnSpc>
              <a:spcBef>
                <a:spcPts val="385"/>
              </a:spcBef>
              <a:buFont typeface="Arial MT"/>
              <a:buChar char="•"/>
              <a:tabLst>
                <a:tab pos="241300" algn="l"/>
              </a:tabLst>
            </a:pPr>
            <a:r>
              <a:rPr sz="2400" spc="-10" dirty="0">
                <a:latin typeface="Calibri"/>
                <a:cs typeface="Calibri"/>
              </a:rPr>
              <a:t>Customers </a:t>
            </a:r>
            <a:r>
              <a:rPr sz="2400" spc="-5" dirty="0">
                <a:latin typeface="Calibri"/>
                <a:cs typeface="Calibri"/>
              </a:rPr>
              <a:t>seem </a:t>
            </a:r>
            <a:r>
              <a:rPr sz="2400" spc="-10" dirty="0">
                <a:latin typeface="Calibri"/>
                <a:cs typeface="Calibri"/>
              </a:rPr>
              <a:t>to </a:t>
            </a:r>
            <a:r>
              <a:rPr sz="2400" dirty="0">
                <a:latin typeface="Calibri"/>
                <a:cs typeface="Calibri"/>
              </a:rPr>
              <a:t>be </a:t>
            </a:r>
            <a:r>
              <a:rPr sz="2400" spc="-5" dirty="0">
                <a:latin typeface="Calibri"/>
                <a:cs typeface="Calibri"/>
              </a:rPr>
              <a:t>more </a:t>
            </a:r>
            <a:r>
              <a:rPr sz="2400" spc="-15" dirty="0">
                <a:latin typeface="Calibri"/>
                <a:cs typeface="Calibri"/>
              </a:rPr>
              <a:t>loyal </a:t>
            </a:r>
            <a:r>
              <a:rPr sz="2400" spc="-10" dirty="0">
                <a:latin typeface="Calibri"/>
                <a:cs typeface="Calibri"/>
              </a:rPr>
              <a:t>to </a:t>
            </a:r>
            <a:r>
              <a:rPr sz="2400" spc="-5" dirty="0">
                <a:latin typeface="Calibri"/>
                <a:cs typeface="Calibri"/>
              </a:rPr>
              <a:t>amazon, </a:t>
            </a:r>
            <a:r>
              <a:rPr sz="2400" spc="-10" dirty="0">
                <a:latin typeface="Calibri"/>
                <a:cs typeface="Calibri"/>
              </a:rPr>
              <a:t>flipkart </a:t>
            </a:r>
            <a:r>
              <a:rPr sz="2400" dirty="0">
                <a:latin typeface="Calibri"/>
                <a:cs typeface="Calibri"/>
              </a:rPr>
              <a:t>and </a:t>
            </a:r>
            <a:r>
              <a:rPr sz="2400" spc="-10" dirty="0">
                <a:latin typeface="Calibri"/>
                <a:cs typeface="Calibri"/>
              </a:rPr>
              <a:t>paytm </a:t>
            </a:r>
            <a:r>
              <a:rPr sz="2400" dirty="0">
                <a:latin typeface="Calibri"/>
                <a:cs typeface="Calibri"/>
              </a:rPr>
              <a:t>as </a:t>
            </a:r>
            <a:r>
              <a:rPr sz="2400" spc="-5" dirty="0">
                <a:latin typeface="Calibri"/>
                <a:cs typeface="Calibri"/>
              </a:rPr>
              <a:t>even </a:t>
            </a:r>
            <a:r>
              <a:rPr sz="2400" spc="5" dirty="0">
                <a:latin typeface="Calibri"/>
                <a:cs typeface="Calibri"/>
              </a:rPr>
              <a:t>though </a:t>
            </a:r>
            <a:r>
              <a:rPr sz="2400" spc="-530" dirty="0">
                <a:latin typeface="Calibri"/>
                <a:cs typeface="Calibri"/>
              </a:rPr>
              <a:t> </a:t>
            </a:r>
            <a:r>
              <a:rPr sz="2400" spc="-10" dirty="0">
                <a:latin typeface="Calibri"/>
                <a:cs typeface="Calibri"/>
              </a:rPr>
              <a:t>many </a:t>
            </a:r>
            <a:r>
              <a:rPr sz="2400" spc="-5" dirty="0">
                <a:latin typeface="Calibri"/>
                <a:cs typeface="Calibri"/>
              </a:rPr>
              <a:t>of </a:t>
            </a:r>
            <a:r>
              <a:rPr sz="2400" dirty="0">
                <a:latin typeface="Calibri"/>
                <a:cs typeface="Calibri"/>
              </a:rPr>
              <a:t>them </a:t>
            </a:r>
            <a:r>
              <a:rPr sz="2400" spc="-20" dirty="0">
                <a:latin typeface="Calibri"/>
                <a:cs typeface="Calibri"/>
              </a:rPr>
              <a:t>have </a:t>
            </a:r>
            <a:r>
              <a:rPr sz="2400" spc="-10" dirty="0">
                <a:latin typeface="Calibri"/>
                <a:cs typeface="Calibri"/>
              </a:rPr>
              <a:t>given </a:t>
            </a:r>
            <a:r>
              <a:rPr sz="2400" spc="-15" dirty="0">
                <a:latin typeface="Calibri"/>
                <a:cs typeface="Calibri"/>
              </a:rPr>
              <a:t>negative </a:t>
            </a:r>
            <a:r>
              <a:rPr sz="2400" spc="-10" dirty="0">
                <a:latin typeface="Calibri"/>
                <a:cs typeface="Calibri"/>
              </a:rPr>
              <a:t>remarks </a:t>
            </a:r>
            <a:r>
              <a:rPr sz="2400" dirty="0">
                <a:latin typeface="Calibri"/>
                <a:cs typeface="Calibri"/>
              </a:rPr>
              <a:t>about them </a:t>
            </a:r>
            <a:r>
              <a:rPr sz="2400" spc="-5" dirty="0">
                <a:latin typeface="Calibri"/>
                <a:cs typeface="Calibri"/>
              </a:rPr>
              <a:t>still they </a:t>
            </a:r>
            <a:r>
              <a:rPr sz="2400" spc="-10" dirty="0">
                <a:latin typeface="Calibri"/>
                <a:cs typeface="Calibri"/>
              </a:rPr>
              <a:t>would </a:t>
            </a:r>
            <a:r>
              <a:rPr sz="2400" spc="-5" dirty="0">
                <a:latin typeface="Calibri"/>
                <a:cs typeface="Calibri"/>
              </a:rPr>
              <a:t> recommend</a:t>
            </a:r>
            <a:r>
              <a:rPr sz="2400" spc="-35" dirty="0">
                <a:latin typeface="Calibri"/>
                <a:cs typeface="Calibri"/>
              </a:rPr>
              <a:t> </a:t>
            </a:r>
            <a:r>
              <a:rPr sz="2400" dirty="0">
                <a:latin typeface="Calibri"/>
                <a:cs typeface="Calibri"/>
              </a:rPr>
              <a:t>these</a:t>
            </a:r>
            <a:r>
              <a:rPr sz="2400" spc="-35" dirty="0">
                <a:latin typeface="Calibri"/>
                <a:cs typeface="Calibri"/>
              </a:rPr>
              <a:t> </a:t>
            </a:r>
            <a:r>
              <a:rPr sz="2400" spc="-10" dirty="0">
                <a:latin typeface="Calibri"/>
                <a:cs typeface="Calibri"/>
              </a:rPr>
              <a:t>platforms</a:t>
            </a:r>
            <a:r>
              <a:rPr sz="2400" spc="-65" dirty="0">
                <a:latin typeface="Calibri"/>
                <a:cs typeface="Calibri"/>
              </a:rPr>
              <a:t> </a:t>
            </a:r>
            <a:r>
              <a:rPr sz="2400" spc="-10" dirty="0">
                <a:latin typeface="Calibri"/>
                <a:cs typeface="Calibri"/>
              </a:rPr>
              <a:t>to</a:t>
            </a:r>
            <a:r>
              <a:rPr sz="2400" spc="-35" dirty="0">
                <a:latin typeface="Calibri"/>
                <a:cs typeface="Calibri"/>
              </a:rPr>
              <a:t> </a:t>
            </a:r>
            <a:r>
              <a:rPr sz="2400">
                <a:latin typeface="Calibri"/>
                <a:cs typeface="Calibri"/>
              </a:rPr>
              <a:t>their</a:t>
            </a:r>
            <a:r>
              <a:rPr sz="2400" spc="-10">
                <a:latin typeface="Calibri"/>
                <a:cs typeface="Calibri"/>
              </a:rPr>
              <a:t> </a:t>
            </a:r>
            <a:r>
              <a:rPr sz="2400" smtClean="0">
                <a:latin typeface="Calibri"/>
                <a:cs typeface="Calibri"/>
              </a:rPr>
              <a:t>friend</a:t>
            </a:r>
            <a:r>
              <a:rPr lang="en-US" sz="2400" dirty="0" smtClean="0">
                <a:latin typeface="Calibri"/>
                <a:cs typeface="Calibri"/>
              </a:rPr>
              <a:t>.</a:t>
            </a:r>
            <a:endParaRPr sz="240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3" name="object 3"/>
          <p:cNvGrpSpPr/>
          <p:nvPr/>
        </p:nvGrpSpPr>
        <p:grpSpPr>
          <a:xfrm>
            <a:off x="118871" y="0"/>
            <a:ext cx="11814175" cy="6858000"/>
            <a:chOff x="118871" y="0"/>
            <a:chExt cx="11814175" cy="6858000"/>
          </a:xfrm>
        </p:grpSpPr>
        <p:pic>
          <p:nvPicPr>
            <p:cNvPr id="4" name="object 4"/>
            <p:cNvPicPr/>
            <p:nvPr/>
          </p:nvPicPr>
          <p:blipFill>
            <a:blip r:embed="rId3" cstate="print"/>
            <a:stretch>
              <a:fillRect/>
            </a:stretch>
          </p:blipFill>
          <p:spPr>
            <a:xfrm>
              <a:off x="118871" y="0"/>
              <a:ext cx="7808976" cy="3730752"/>
            </a:xfrm>
            <a:prstGeom prst="rect">
              <a:avLst/>
            </a:prstGeom>
          </p:spPr>
        </p:pic>
        <p:pic>
          <p:nvPicPr>
            <p:cNvPr id="5" name="object 5"/>
            <p:cNvPicPr/>
            <p:nvPr/>
          </p:nvPicPr>
          <p:blipFill>
            <a:blip r:embed="rId4" cstate="print"/>
            <a:stretch>
              <a:fillRect/>
            </a:stretch>
          </p:blipFill>
          <p:spPr>
            <a:xfrm>
              <a:off x="5660136" y="3584447"/>
              <a:ext cx="6272784" cy="3273551"/>
            </a:xfrm>
            <a:prstGeom prst="rect">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object 3"/>
          <p:cNvSpPr txBox="1">
            <a:spLocks noGrp="1"/>
          </p:cNvSpPr>
          <p:nvPr>
            <p:ph type="title"/>
          </p:nvPr>
        </p:nvSpPr>
        <p:spPr>
          <a:xfrm>
            <a:off x="917244" y="613105"/>
            <a:ext cx="2664156" cy="689291"/>
          </a:xfrm>
          <a:prstGeom prst="rect">
            <a:avLst/>
          </a:prstGeom>
        </p:spPr>
        <p:txBody>
          <a:bodyPr vert="horz" wrap="square" lIns="0" tIns="12065" rIns="0" bIns="0" rtlCol="0">
            <a:spAutoFit/>
          </a:bodyPr>
          <a:lstStyle/>
          <a:p>
            <a:pPr marL="12700">
              <a:lnSpc>
                <a:spcPct val="100000"/>
              </a:lnSpc>
              <a:spcBef>
                <a:spcPts val="95"/>
              </a:spcBef>
            </a:pPr>
            <a:r>
              <a:rPr sz="4400" b="1" spc="-30" smtClean="0">
                <a:uFill>
                  <a:solidFill>
                    <a:srgbClr val="000000"/>
                  </a:solidFill>
                </a:uFill>
                <a:latin typeface="Calibri Light"/>
                <a:cs typeface="Calibri Light"/>
              </a:rPr>
              <a:t>C</a:t>
            </a:r>
            <a:r>
              <a:rPr sz="4400" b="1" spc="-10" smtClean="0">
                <a:uFill>
                  <a:solidFill>
                    <a:srgbClr val="000000"/>
                  </a:solidFill>
                </a:uFill>
                <a:latin typeface="Calibri Light"/>
                <a:cs typeface="Calibri Light"/>
              </a:rPr>
              <a:t>o</a:t>
            </a:r>
            <a:r>
              <a:rPr sz="4400" b="1" spc="-50" smtClean="0">
                <a:uFill>
                  <a:solidFill>
                    <a:srgbClr val="000000"/>
                  </a:solidFill>
                </a:uFill>
                <a:latin typeface="Calibri Light"/>
                <a:cs typeface="Calibri Light"/>
              </a:rPr>
              <a:t>n</a:t>
            </a:r>
            <a:r>
              <a:rPr sz="4400" b="1" spc="-25" smtClean="0">
                <a:uFill>
                  <a:solidFill>
                    <a:srgbClr val="000000"/>
                  </a:solidFill>
                </a:uFill>
                <a:latin typeface="Calibri Light"/>
                <a:cs typeface="Calibri Light"/>
              </a:rPr>
              <a:t>c</a:t>
            </a:r>
            <a:r>
              <a:rPr sz="4400" b="1" spc="-40" smtClean="0">
                <a:uFill>
                  <a:solidFill>
                    <a:srgbClr val="000000"/>
                  </a:solidFill>
                </a:uFill>
                <a:latin typeface="Calibri Light"/>
                <a:cs typeface="Calibri Light"/>
              </a:rPr>
              <a:t>l</a:t>
            </a:r>
            <a:r>
              <a:rPr sz="4400" b="1" spc="-35" smtClean="0">
                <a:uFill>
                  <a:solidFill>
                    <a:srgbClr val="000000"/>
                  </a:solidFill>
                </a:uFill>
                <a:latin typeface="Calibri Light"/>
                <a:cs typeface="Calibri Light"/>
              </a:rPr>
              <a:t>u</a:t>
            </a:r>
            <a:r>
              <a:rPr sz="4400" b="1" spc="-30" smtClean="0">
                <a:uFill>
                  <a:solidFill>
                    <a:srgbClr val="000000"/>
                  </a:solidFill>
                </a:uFill>
                <a:latin typeface="Calibri Light"/>
                <a:cs typeface="Calibri Light"/>
              </a:rPr>
              <a:t>s</a:t>
            </a:r>
            <a:r>
              <a:rPr sz="4400" b="1" spc="-40" smtClean="0">
                <a:uFill>
                  <a:solidFill>
                    <a:srgbClr val="000000"/>
                  </a:solidFill>
                </a:uFill>
                <a:latin typeface="Calibri Light"/>
                <a:cs typeface="Calibri Light"/>
              </a:rPr>
              <a:t>i</a:t>
            </a:r>
            <a:r>
              <a:rPr sz="4400" b="1" spc="-45" smtClean="0">
                <a:uFill>
                  <a:solidFill>
                    <a:srgbClr val="000000"/>
                  </a:solidFill>
                </a:uFill>
                <a:latin typeface="Calibri Light"/>
                <a:cs typeface="Calibri Light"/>
              </a:rPr>
              <a:t>o</a:t>
            </a:r>
            <a:r>
              <a:rPr lang="en-US" b="1" spc="-5" dirty="0" smtClean="0">
                <a:uFill>
                  <a:solidFill>
                    <a:srgbClr val="000000"/>
                  </a:solidFill>
                </a:uFill>
                <a:latin typeface="Calibri Light"/>
                <a:cs typeface="Calibri Light"/>
              </a:rPr>
              <a:t>n:</a:t>
            </a:r>
            <a:endParaRPr sz="4400" b="1">
              <a:latin typeface="Calibri Light"/>
              <a:cs typeface="Calibri Light"/>
            </a:endParaRPr>
          </a:p>
        </p:txBody>
      </p:sp>
      <p:sp>
        <p:nvSpPr>
          <p:cNvPr id="4" name="object 4"/>
          <p:cNvSpPr txBox="1"/>
          <p:nvPr/>
        </p:nvSpPr>
        <p:spPr>
          <a:xfrm>
            <a:off x="917244" y="1774316"/>
            <a:ext cx="10354310" cy="3822065"/>
          </a:xfrm>
          <a:prstGeom prst="rect">
            <a:avLst/>
          </a:prstGeom>
        </p:spPr>
        <p:txBody>
          <a:bodyPr vert="horz" wrap="square" lIns="0" tIns="94615" rIns="0" bIns="0" rtlCol="0">
            <a:spAutoFit/>
          </a:bodyPr>
          <a:lstStyle/>
          <a:p>
            <a:pPr marL="12700" marR="254635" algn="just">
              <a:lnSpc>
                <a:spcPct val="70000"/>
              </a:lnSpc>
              <a:spcBef>
                <a:spcPts val="745"/>
              </a:spcBef>
            </a:pPr>
            <a:r>
              <a:rPr sz="1800" spc="-5" dirty="0">
                <a:latin typeface="Calibri"/>
                <a:cs typeface="Calibri"/>
              </a:rPr>
              <a:t>The</a:t>
            </a:r>
            <a:r>
              <a:rPr sz="1800" spc="20" dirty="0">
                <a:latin typeface="Calibri"/>
                <a:cs typeface="Calibri"/>
              </a:rPr>
              <a:t> </a:t>
            </a:r>
            <a:r>
              <a:rPr sz="1800" spc="-10" dirty="0">
                <a:latin typeface="Calibri"/>
                <a:cs typeface="Calibri"/>
              </a:rPr>
              <a:t>results</a:t>
            </a:r>
            <a:r>
              <a:rPr sz="1800" spc="40" dirty="0">
                <a:latin typeface="Calibri"/>
                <a:cs typeface="Calibri"/>
              </a:rPr>
              <a:t> </a:t>
            </a:r>
            <a:r>
              <a:rPr sz="1800" dirty="0">
                <a:latin typeface="Calibri"/>
                <a:cs typeface="Calibri"/>
              </a:rPr>
              <a:t>of</a:t>
            </a:r>
            <a:r>
              <a:rPr sz="1800" spc="-20" dirty="0">
                <a:latin typeface="Calibri"/>
                <a:cs typeface="Calibri"/>
              </a:rPr>
              <a:t> </a:t>
            </a:r>
            <a:r>
              <a:rPr sz="1800" spc="-5" dirty="0">
                <a:latin typeface="Calibri"/>
                <a:cs typeface="Calibri"/>
              </a:rPr>
              <a:t>this</a:t>
            </a:r>
            <a:r>
              <a:rPr sz="1800" spc="20" dirty="0">
                <a:latin typeface="Calibri"/>
                <a:cs typeface="Calibri"/>
              </a:rPr>
              <a:t> </a:t>
            </a:r>
            <a:r>
              <a:rPr sz="1800" spc="-15" dirty="0">
                <a:latin typeface="Calibri"/>
                <a:cs typeface="Calibri"/>
              </a:rPr>
              <a:t>study</a:t>
            </a:r>
            <a:r>
              <a:rPr sz="1800" spc="50" dirty="0">
                <a:latin typeface="Calibri"/>
                <a:cs typeface="Calibri"/>
              </a:rPr>
              <a:t> </a:t>
            </a:r>
            <a:r>
              <a:rPr sz="1800" spc="-15" dirty="0">
                <a:latin typeface="Calibri"/>
                <a:cs typeface="Calibri"/>
              </a:rPr>
              <a:t>suggest</a:t>
            </a:r>
            <a:r>
              <a:rPr sz="1800" spc="75" dirty="0">
                <a:latin typeface="Calibri"/>
                <a:cs typeface="Calibri"/>
              </a:rPr>
              <a:t> </a:t>
            </a:r>
            <a:r>
              <a:rPr sz="1800" spc="-10" dirty="0">
                <a:latin typeface="Calibri"/>
                <a:cs typeface="Calibri"/>
              </a:rPr>
              <a:t>following</a:t>
            </a:r>
            <a:r>
              <a:rPr sz="1800" spc="-5" dirty="0">
                <a:latin typeface="Calibri"/>
                <a:cs typeface="Calibri"/>
              </a:rPr>
              <a:t> outputs</a:t>
            </a:r>
            <a:r>
              <a:rPr sz="1800" spc="40" dirty="0">
                <a:latin typeface="Calibri"/>
                <a:cs typeface="Calibri"/>
              </a:rPr>
              <a:t> </a:t>
            </a:r>
            <a:r>
              <a:rPr sz="1800" spc="-5" dirty="0">
                <a:latin typeface="Calibri"/>
                <a:cs typeface="Calibri"/>
              </a:rPr>
              <a:t>which</a:t>
            </a:r>
            <a:r>
              <a:rPr sz="1800" spc="15" dirty="0">
                <a:latin typeface="Calibri"/>
                <a:cs typeface="Calibri"/>
              </a:rPr>
              <a:t> </a:t>
            </a:r>
            <a:r>
              <a:rPr sz="1800" spc="-10" dirty="0">
                <a:latin typeface="Calibri"/>
                <a:cs typeface="Calibri"/>
              </a:rPr>
              <a:t>might</a:t>
            </a:r>
            <a:r>
              <a:rPr sz="1800" spc="20" dirty="0">
                <a:latin typeface="Calibri"/>
                <a:cs typeface="Calibri"/>
              </a:rPr>
              <a:t> </a:t>
            </a:r>
            <a:r>
              <a:rPr sz="1800" spc="-5" dirty="0">
                <a:latin typeface="Calibri"/>
                <a:cs typeface="Calibri"/>
              </a:rPr>
              <a:t>be</a:t>
            </a:r>
            <a:r>
              <a:rPr sz="1800" spc="40" dirty="0">
                <a:latin typeface="Calibri"/>
                <a:cs typeface="Calibri"/>
              </a:rPr>
              <a:t> </a:t>
            </a:r>
            <a:r>
              <a:rPr sz="1800" spc="-15" dirty="0">
                <a:latin typeface="Calibri"/>
                <a:cs typeface="Calibri"/>
              </a:rPr>
              <a:t>useful</a:t>
            </a:r>
            <a:r>
              <a:rPr sz="1800" spc="50" dirty="0">
                <a:latin typeface="Calibri"/>
                <a:cs typeface="Calibri"/>
              </a:rPr>
              <a:t> </a:t>
            </a:r>
            <a:r>
              <a:rPr sz="1800" spc="-15" dirty="0">
                <a:latin typeface="Calibri"/>
                <a:cs typeface="Calibri"/>
              </a:rPr>
              <a:t>for</a:t>
            </a:r>
            <a:r>
              <a:rPr sz="1800" spc="5" dirty="0">
                <a:latin typeface="Calibri"/>
                <a:cs typeface="Calibri"/>
              </a:rPr>
              <a:t> </a:t>
            </a:r>
            <a:r>
              <a:rPr sz="1800" dirty="0">
                <a:latin typeface="Calibri"/>
                <a:cs typeface="Calibri"/>
              </a:rPr>
              <a:t>E-commerce</a:t>
            </a:r>
            <a:r>
              <a:rPr sz="1800" spc="-5" dirty="0">
                <a:latin typeface="Calibri"/>
                <a:cs typeface="Calibri"/>
              </a:rPr>
              <a:t> </a:t>
            </a:r>
            <a:r>
              <a:rPr sz="1800" spc="-15" dirty="0">
                <a:latin typeface="Calibri"/>
                <a:cs typeface="Calibri"/>
              </a:rPr>
              <a:t>websites</a:t>
            </a:r>
            <a:r>
              <a:rPr sz="1800" spc="40" dirty="0">
                <a:latin typeface="Calibri"/>
                <a:cs typeface="Calibri"/>
              </a:rPr>
              <a:t> </a:t>
            </a:r>
            <a:r>
              <a:rPr sz="1800" spc="-15" dirty="0">
                <a:latin typeface="Calibri"/>
                <a:cs typeface="Calibri"/>
              </a:rPr>
              <a:t>to</a:t>
            </a:r>
            <a:r>
              <a:rPr sz="1800" spc="10" dirty="0">
                <a:latin typeface="Calibri"/>
                <a:cs typeface="Calibri"/>
              </a:rPr>
              <a:t> </a:t>
            </a:r>
            <a:r>
              <a:rPr sz="1800" spc="-20" dirty="0">
                <a:latin typeface="Calibri"/>
                <a:cs typeface="Calibri"/>
              </a:rPr>
              <a:t>extend </a:t>
            </a:r>
            <a:r>
              <a:rPr sz="1800" spc="-390" dirty="0">
                <a:latin typeface="Calibri"/>
                <a:cs typeface="Calibri"/>
              </a:rPr>
              <a:t> </a:t>
            </a:r>
            <a:r>
              <a:rPr sz="1800" spc="-10">
                <a:latin typeface="Calibri"/>
                <a:cs typeface="Calibri"/>
              </a:rPr>
              <a:t>their</a:t>
            </a:r>
            <a:r>
              <a:rPr sz="1800" spc="35">
                <a:latin typeface="Calibri"/>
                <a:cs typeface="Calibri"/>
              </a:rPr>
              <a:t> </a:t>
            </a:r>
            <a:r>
              <a:rPr sz="1800" spc="-10" smtClean="0">
                <a:latin typeface="Calibri"/>
                <a:cs typeface="Calibri"/>
              </a:rPr>
              <a:t>business</a:t>
            </a:r>
            <a:r>
              <a:rPr lang="en-US" sz="1800" spc="-10" dirty="0" smtClean="0">
                <a:latin typeface="Calibri"/>
                <a:cs typeface="Calibri"/>
              </a:rPr>
              <a:t>:</a:t>
            </a:r>
            <a:endParaRPr sz="1800">
              <a:latin typeface="Calibri"/>
              <a:cs typeface="Calibri"/>
            </a:endParaRPr>
          </a:p>
          <a:p>
            <a:pPr marL="241300" marR="5080" indent="-228600" algn="just">
              <a:lnSpc>
                <a:spcPct val="70000"/>
              </a:lnSpc>
              <a:spcBef>
                <a:spcPts val="1010"/>
              </a:spcBef>
              <a:buFont typeface="Arial MT"/>
              <a:buChar char="•"/>
              <a:tabLst>
                <a:tab pos="240665" algn="l"/>
                <a:tab pos="241300" algn="l"/>
              </a:tabLst>
            </a:pPr>
            <a:r>
              <a:rPr sz="1800" spc="-5" dirty="0">
                <a:latin typeface="Calibri"/>
                <a:cs typeface="Calibri"/>
              </a:rPr>
              <a:t>The</a:t>
            </a:r>
            <a:r>
              <a:rPr sz="1800" spc="20" dirty="0">
                <a:latin typeface="Calibri"/>
                <a:cs typeface="Calibri"/>
              </a:rPr>
              <a:t> </a:t>
            </a:r>
            <a:r>
              <a:rPr sz="1800" spc="-15" dirty="0">
                <a:latin typeface="Calibri"/>
                <a:cs typeface="Calibri"/>
              </a:rPr>
              <a:t>cost</a:t>
            </a:r>
            <a:r>
              <a:rPr sz="1800" spc="5" dirty="0">
                <a:latin typeface="Calibri"/>
                <a:cs typeface="Calibri"/>
              </a:rPr>
              <a:t> </a:t>
            </a:r>
            <a:r>
              <a:rPr sz="1800" dirty="0">
                <a:latin typeface="Calibri"/>
                <a:cs typeface="Calibri"/>
              </a:rPr>
              <a:t>of </a:t>
            </a:r>
            <a:r>
              <a:rPr sz="1800" spc="-5" dirty="0">
                <a:latin typeface="Calibri"/>
                <a:cs typeface="Calibri"/>
              </a:rPr>
              <a:t>the</a:t>
            </a:r>
            <a:r>
              <a:rPr sz="1800" spc="20" dirty="0">
                <a:latin typeface="Calibri"/>
                <a:cs typeface="Calibri"/>
              </a:rPr>
              <a:t> </a:t>
            </a:r>
            <a:r>
              <a:rPr sz="1800" spc="-10" dirty="0">
                <a:latin typeface="Calibri"/>
                <a:cs typeface="Calibri"/>
              </a:rPr>
              <a:t>product,</a:t>
            </a:r>
            <a:r>
              <a:rPr sz="1800" spc="30" dirty="0">
                <a:latin typeface="Calibri"/>
                <a:cs typeface="Calibri"/>
              </a:rPr>
              <a:t> </a:t>
            </a:r>
            <a:r>
              <a:rPr sz="1800" spc="-5" dirty="0">
                <a:latin typeface="Calibri"/>
                <a:cs typeface="Calibri"/>
              </a:rPr>
              <a:t>the</a:t>
            </a:r>
            <a:r>
              <a:rPr sz="1800" spc="25" dirty="0">
                <a:latin typeface="Calibri"/>
                <a:cs typeface="Calibri"/>
              </a:rPr>
              <a:t> </a:t>
            </a:r>
            <a:r>
              <a:rPr sz="1800" spc="-10" dirty="0">
                <a:latin typeface="Calibri"/>
                <a:cs typeface="Calibri"/>
              </a:rPr>
              <a:t>reliability</a:t>
            </a:r>
            <a:r>
              <a:rPr sz="1800" spc="45" dirty="0">
                <a:latin typeface="Calibri"/>
                <a:cs typeface="Calibri"/>
              </a:rPr>
              <a:t> </a:t>
            </a:r>
            <a:r>
              <a:rPr sz="1800" dirty="0">
                <a:latin typeface="Calibri"/>
                <a:cs typeface="Calibri"/>
              </a:rPr>
              <a:t>of </a:t>
            </a:r>
            <a:r>
              <a:rPr sz="1800" spc="-5" dirty="0">
                <a:latin typeface="Calibri"/>
                <a:cs typeface="Calibri"/>
              </a:rPr>
              <a:t>the</a:t>
            </a:r>
            <a:r>
              <a:rPr sz="1800" spc="20" dirty="0">
                <a:latin typeface="Calibri"/>
                <a:cs typeface="Calibri"/>
              </a:rPr>
              <a:t> </a:t>
            </a:r>
            <a:r>
              <a:rPr sz="1800" dirty="0">
                <a:latin typeface="Calibri"/>
                <a:cs typeface="Calibri"/>
              </a:rPr>
              <a:t>E-commerce</a:t>
            </a:r>
            <a:r>
              <a:rPr sz="1800" spc="-5" dirty="0">
                <a:latin typeface="Calibri"/>
                <a:cs typeface="Calibri"/>
              </a:rPr>
              <a:t> </a:t>
            </a:r>
            <a:r>
              <a:rPr sz="1800" spc="-10" dirty="0">
                <a:latin typeface="Calibri"/>
                <a:cs typeface="Calibri"/>
              </a:rPr>
              <a:t>company</a:t>
            </a:r>
            <a:r>
              <a:rPr sz="1800" spc="10" dirty="0">
                <a:latin typeface="Calibri"/>
                <a:cs typeface="Calibri"/>
              </a:rPr>
              <a:t> </a:t>
            </a:r>
            <a:r>
              <a:rPr sz="1800" spc="-5" dirty="0">
                <a:latin typeface="Calibri"/>
                <a:cs typeface="Calibri"/>
              </a:rPr>
              <a:t>and</a:t>
            </a:r>
            <a:r>
              <a:rPr sz="1800" spc="45" dirty="0">
                <a:latin typeface="Calibri"/>
                <a:cs typeface="Calibri"/>
              </a:rPr>
              <a:t> </a:t>
            </a:r>
            <a:r>
              <a:rPr sz="1800" spc="-5" dirty="0">
                <a:latin typeface="Calibri"/>
                <a:cs typeface="Calibri"/>
              </a:rPr>
              <a:t>the</a:t>
            </a:r>
            <a:r>
              <a:rPr sz="1800" spc="20" dirty="0">
                <a:latin typeface="Calibri"/>
                <a:cs typeface="Calibri"/>
              </a:rPr>
              <a:t> </a:t>
            </a:r>
            <a:r>
              <a:rPr sz="1800" spc="-10" dirty="0">
                <a:latin typeface="Calibri"/>
                <a:cs typeface="Calibri"/>
              </a:rPr>
              <a:t>return</a:t>
            </a:r>
            <a:r>
              <a:rPr sz="1800" spc="20" dirty="0">
                <a:latin typeface="Calibri"/>
                <a:cs typeface="Calibri"/>
              </a:rPr>
              <a:t> </a:t>
            </a:r>
            <a:r>
              <a:rPr sz="1800" spc="-5" dirty="0">
                <a:latin typeface="Calibri"/>
                <a:cs typeface="Calibri"/>
              </a:rPr>
              <a:t>policies</a:t>
            </a:r>
            <a:r>
              <a:rPr sz="1800" spc="50" dirty="0">
                <a:latin typeface="Calibri"/>
                <a:cs typeface="Calibri"/>
              </a:rPr>
              <a:t> </a:t>
            </a:r>
            <a:r>
              <a:rPr sz="1800" dirty="0">
                <a:latin typeface="Calibri"/>
                <a:cs typeface="Calibri"/>
              </a:rPr>
              <a:t>all</a:t>
            </a:r>
            <a:r>
              <a:rPr sz="1800" spc="5" dirty="0">
                <a:latin typeface="Calibri"/>
                <a:cs typeface="Calibri"/>
              </a:rPr>
              <a:t> </a:t>
            </a:r>
            <a:r>
              <a:rPr sz="1800" spc="-10" dirty="0">
                <a:latin typeface="Calibri"/>
                <a:cs typeface="Calibri"/>
              </a:rPr>
              <a:t>play</a:t>
            </a:r>
            <a:r>
              <a:rPr sz="1800" spc="30" dirty="0">
                <a:latin typeface="Calibri"/>
                <a:cs typeface="Calibri"/>
              </a:rPr>
              <a:t> </a:t>
            </a:r>
            <a:r>
              <a:rPr sz="1800" dirty="0">
                <a:latin typeface="Calibri"/>
                <a:cs typeface="Calibri"/>
              </a:rPr>
              <a:t>an</a:t>
            </a:r>
            <a:r>
              <a:rPr sz="1800" spc="5" dirty="0">
                <a:latin typeface="Calibri"/>
                <a:cs typeface="Calibri"/>
              </a:rPr>
              <a:t> </a:t>
            </a:r>
            <a:r>
              <a:rPr sz="1800" spc="-5" dirty="0">
                <a:latin typeface="Calibri"/>
                <a:cs typeface="Calibri"/>
              </a:rPr>
              <a:t>equally </a:t>
            </a:r>
            <a:r>
              <a:rPr sz="1800" spc="-390" dirty="0">
                <a:latin typeface="Calibri"/>
                <a:cs typeface="Calibri"/>
              </a:rPr>
              <a:t> </a:t>
            </a:r>
            <a:r>
              <a:rPr sz="1800" spc="-10" dirty="0">
                <a:latin typeface="Calibri"/>
                <a:cs typeface="Calibri"/>
              </a:rPr>
              <a:t>important</a:t>
            </a:r>
            <a:r>
              <a:rPr sz="1800" spc="20" dirty="0">
                <a:latin typeface="Calibri"/>
                <a:cs typeface="Calibri"/>
              </a:rPr>
              <a:t> </a:t>
            </a:r>
            <a:r>
              <a:rPr sz="1800" spc="-10" dirty="0">
                <a:latin typeface="Calibri"/>
                <a:cs typeface="Calibri"/>
              </a:rPr>
              <a:t>role</a:t>
            </a:r>
            <a:r>
              <a:rPr sz="1800" spc="20" dirty="0">
                <a:latin typeface="Calibri"/>
                <a:cs typeface="Calibri"/>
              </a:rPr>
              <a:t> </a:t>
            </a:r>
            <a:r>
              <a:rPr sz="1800" spc="-5" dirty="0">
                <a:latin typeface="Calibri"/>
                <a:cs typeface="Calibri"/>
              </a:rPr>
              <a:t>in</a:t>
            </a:r>
            <a:r>
              <a:rPr sz="1800" spc="15" dirty="0">
                <a:latin typeface="Calibri"/>
                <a:cs typeface="Calibri"/>
              </a:rPr>
              <a:t> </a:t>
            </a:r>
            <a:r>
              <a:rPr sz="1800" spc="-10" dirty="0">
                <a:latin typeface="Calibri"/>
                <a:cs typeface="Calibri"/>
              </a:rPr>
              <a:t>deciding</a:t>
            </a:r>
            <a:r>
              <a:rPr sz="1800" spc="70" dirty="0">
                <a:latin typeface="Calibri"/>
                <a:cs typeface="Calibri"/>
              </a:rPr>
              <a:t> </a:t>
            </a:r>
            <a:r>
              <a:rPr sz="1800" spc="-5" dirty="0">
                <a:latin typeface="Calibri"/>
                <a:cs typeface="Calibri"/>
              </a:rPr>
              <a:t>the</a:t>
            </a:r>
            <a:r>
              <a:rPr sz="1800" spc="20" dirty="0">
                <a:latin typeface="Calibri"/>
                <a:cs typeface="Calibri"/>
              </a:rPr>
              <a:t> </a:t>
            </a:r>
            <a:r>
              <a:rPr sz="1800" spc="-10" dirty="0">
                <a:latin typeface="Calibri"/>
                <a:cs typeface="Calibri"/>
              </a:rPr>
              <a:t>buying</a:t>
            </a:r>
            <a:r>
              <a:rPr sz="1800" spc="65" dirty="0">
                <a:latin typeface="Calibri"/>
                <a:cs typeface="Calibri"/>
              </a:rPr>
              <a:t> </a:t>
            </a:r>
            <a:r>
              <a:rPr sz="1800" spc="-10" dirty="0">
                <a:latin typeface="Calibri"/>
                <a:cs typeface="Calibri"/>
              </a:rPr>
              <a:t>behavior</a:t>
            </a:r>
            <a:r>
              <a:rPr sz="1800" spc="50" dirty="0">
                <a:latin typeface="Calibri"/>
                <a:cs typeface="Calibri"/>
              </a:rPr>
              <a:t> </a:t>
            </a:r>
            <a:r>
              <a:rPr sz="1800" dirty="0">
                <a:latin typeface="Calibri"/>
                <a:cs typeface="Calibri"/>
              </a:rPr>
              <a:t>of</a:t>
            </a:r>
            <a:r>
              <a:rPr sz="1800" spc="-20" dirty="0">
                <a:latin typeface="Calibri"/>
                <a:cs typeface="Calibri"/>
              </a:rPr>
              <a:t> </a:t>
            </a:r>
            <a:r>
              <a:rPr sz="1800" spc="-5" dirty="0">
                <a:latin typeface="Calibri"/>
                <a:cs typeface="Calibri"/>
              </a:rPr>
              <a:t>online</a:t>
            </a:r>
            <a:r>
              <a:rPr sz="1800" spc="40" dirty="0">
                <a:latin typeface="Calibri"/>
                <a:cs typeface="Calibri"/>
              </a:rPr>
              <a:t> </a:t>
            </a:r>
            <a:r>
              <a:rPr sz="1800" spc="-15" dirty="0">
                <a:latin typeface="Calibri"/>
                <a:cs typeface="Calibri"/>
              </a:rPr>
              <a:t>customers.</a:t>
            </a:r>
            <a:r>
              <a:rPr sz="1800" spc="25" dirty="0">
                <a:latin typeface="Calibri"/>
                <a:cs typeface="Calibri"/>
              </a:rPr>
              <a:t> </a:t>
            </a:r>
            <a:r>
              <a:rPr sz="1800" spc="-5" dirty="0">
                <a:latin typeface="Calibri"/>
                <a:cs typeface="Calibri"/>
              </a:rPr>
              <a:t>The</a:t>
            </a:r>
            <a:r>
              <a:rPr sz="1800" spc="20" dirty="0">
                <a:latin typeface="Calibri"/>
                <a:cs typeface="Calibri"/>
              </a:rPr>
              <a:t> </a:t>
            </a:r>
            <a:r>
              <a:rPr sz="1800" spc="-15" dirty="0">
                <a:latin typeface="Calibri"/>
                <a:cs typeface="Calibri"/>
              </a:rPr>
              <a:t>cost</a:t>
            </a:r>
            <a:r>
              <a:rPr sz="1800" spc="5" dirty="0">
                <a:latin typeface="Calibri"/>
                <a:cs typeface="Calibri"/>
              </a:rPr>
              <a:t> </a:t>
            </a:r>
            <a:r>
              <a:rPr sz="1800" spc="-5" dirty="0">
                <a:latin typeface="Calibri"/>
                <a:cs typeface="Calibri"/>
              </a:rPr>
              <a:t>is </a:t>
            </a:r>
            <a:r>
              <a:rPr sz="1800" dirty="0">
                <a:latin typeface="Calibri"/>
                <a:cs typeface="Calibri"/>
              </a:rPr>
              <a:t>an</a:t>
            </a:r>
            <a:r>
              <a:rPr sz="1800" spc="25" dirty="0">
                <a:latin typeface="Calibri"/>
                <a:cs typeface="Calibri"/>
              </a:rPr>
              <a:t> </a:t>
            </a:r>
            <a:r>
              <a:rPr sz="1800" spc="-10" dirty="0">
                <a:latin typeface="Calibri"/>
                <a:cs typeface="Calibri"/>
              </a:rPr>
              <a:t>important</a:t>
            </a:r>
            <a:r>
              <a:rPr sz="1800" spc="20" dirty="0">
                <a:latin typeface="Calibri"/>
                <a:cs typeface="Calibri"/>
              </a:rPr>
              <a:t> </a:t>
            </a:r>
            <a:r>
              <a:rPr sz="1800" spc="-10" dirty="0">
                <a:latin typeface="Calibri"/>
                <a:cs typeface="Calibri"/>
              </a:rPr>
              <a:t>factor</a:t>
            </a:r>
            <a:r>
              <a:rPr sz="1800" spc="5" dirty="0">
                <a:latin typeface="Calibri"/>
                <a:cs typeface="Calibri"/>
              </a:rPr>
              <a:t> </a:t>
            </a:r>
            <a:r>
              <a:rPr sz="1800" dirty="0">
                <a:latin typeface="Calibri"/>
                <a:cs typeface="Calibri"/>
              </a:rPr>
              <a:t>as</a:t>
            </a:r>
            <a:r>
              <a:rPr sz="1800" spc="-5" dirty="0">
                <a:latin typeface="Calibri"/>
                <a:cs typeface="Calibri"/>
              </a:rPr>
              <a:t> </a:t>
            </a:r>
            <a:r>
              <a:rPr sz="1800" dirty="0">
                <a:latin typeface="Calibri"/>
                <a:cs typeface="Calibri"/>
              </a:rPr>
              <a:t>it</a:t>
            </a:r>
            <a:r>
              <a:rPr sz="1800" spc="-5" dirty="0">
                <a:latin typeface="Calibri"/>
                <a:cs typeface="Calibri"/>
              </a:rPr>
              <a:t> was </a:t>
            </a:r>
            <a:r>
              <a:rPr sz="1800" dirty="0">
                <a:latin typeface="Calibri"/>
                <a:cs typeface="Calibri"/>
              </a:rPr>
              <a:t> </a:t>
            </a:r>
            <a:r>
              <a:rPr sz="1800" spc="-5" dirty="0">
                <a:latin typeface="Calibri"/>
                <a:cs typeface="Calibri"/>
              </a:rPr>
              <a:t>the</a:t>
            </a:r>
            <a:r>
              <a:rPr sz="1800" spc="20" dirty="0">
                <a:latin typeface="Calibri"/>
                <a:cs typeface="Calibri"/>
              </a:rPr>
              <a:t> </a:t>
            </a:r>
            <a:r>
              <a:rPr sz="1800" spc="-5" dirty="0">
                <a:latin typeface="Calibri"/>
                <a:cs typeface="Calibri"/>
              </a:rPr>
              <a:t>basic</a:t>
            </a:r>
            <a:r>
              <a:rPr sz="1800" spc="30" dirty="0">
                <a:latin typeface="Calibri"/>
                <a:cs typeface="Calibri"/>
              </a:rPr>
              <a:t> </a:t>
            </a:r>
            <a:r>
              <a:rPr sz="1800" spc="-10" dirty="0">
                <a:latin typeface="Calibri"/>
                <a:cs typeface="Calibri"/>
              </a:rPr>
              <a:t>criteria</a:t>
            </a:r>
            <a:r>
              <a:rPr sz="1800" spc="30" dirty="0">
                <a:latin typeface="Calibri"/>
                <a:cs typeface="Calibri"/>
              </a:rPr>
              <a:t> </a:t>
            </a:r>
            <a:r>
              <a:rPr sz="1800" spc="-10" dirty="0">
                <a:latin typeface="Calibri"/>
                <a:cs typeface="Calibri"/>
              </a:rPr>
              <a:t>used</a:t>
            </a:r>
            <a:r>
              <a:rPr sz="1800" spc="40" dirty="0">
                <a:latin typeface="Calibri"/>
                <a:cs typeface="Calibri"/>
              </a:rPr>
              <a:t> </a:t>
            </a:r>
            <a:r>
              <a:rPr sz="1800" spc="-5" dirty="0">
                <a:latin typeface="Calibri"/>
                <a:cs typeface="Calibri"/>
              </a:rPr>
              <a:t>by</a:t>
            </a:r>
            <a:r>
              <a:rPr sz="1800" spc="5" dirty="0">
                <a:latin typeface="Calibri"/>
                <a:cs typeface="Calibri"/>
              </a:rPr>
              <a:t> </a:t>
            </a:r>
            <a:r>
              <a:rPr sz="1800" spc="-5" dirty="0">
                <a:latin typeface="Calibri"/>
                <a:cs typeface="Calibri"/>
              </a:rPr>
              <a:t>online</a:t>
            </a:r>
            <a:r>
              <a:rPr sz="1800" spc="40" dirty="0">
                <a:latin typeface="Calibri"/>
                <a:cs typeface="Calibri"/>
              </a:rPr>
              <a:t> </a:t>
            </a:r>
            <a:r>
              <a:rPr sz="1800" spc="-15" dirty="0">
                <a:latin typeface="Calibri"/>
                <a:cs typeface="Calibri"/>
              </a:rPr>
              <a:t>retailers</a:t>
            </a:r>
            <a:r>
              <a:rPr sz="1800" spc="20" dirty="0">
                <a:latin typeface="Calibri"/>
                <a:cs typeface="Calibri"/>
              </a:rPr>
              <a:t> </a:t>
            </a:r>
            <a:r>
              <a:rPr sz="1800" spc="-15" dirty="0">
                <a:latin typeface="Calibri"/>
                <a:cs typeface="Calibri"/>
              </a:rPr>
              <a:t>to</a:t>
            </a:r>
            <a:r>
              <a:rPr sz="1800" spc="10" dirty="0">
                <a:latin typeface="Calibri"/>
                <a:cs typeface="Calibri"/>
              </a:rPr>
              <a:t> </a:t>
            </a:r>
            <a:r>
              <a:rPr sz="1800" spc="-20" dirty="0">
                <a:latin typeface="Calibri"/>
                <a:cs typeface="Calibri"/>
              </a:rPr>
              <a:t>attract</a:t>
            </a:r>
            <a:r>
              <a:rPr sz="1800" spc="20" dirty="0">
                <a:latin typeface="Calibri"/>
                <a:cs typeface="Calibri"/>
              </a:rPr>
              <a:t> </a:t>
            </a:r>
            <a:r>
              <a:rPr sz="1800" spc="-15" dirty="0">
                <a:latin typeface="Calibri"/>
                <a:cs typeface="Calibri"/>
              </a:rPr>
              <a:t>customers.</a:t>
            </a:r>
            <a:r>
              <a:rPr sz="1800" spc="25" dirty="0">
                <a:latin typeface="Calibri"/>
                <a:cs typeface="Calibri"/>
              </a:rPr>
              <a:t> </a:t>
            </a:r>
            <a:r>
              <a:rPr sz="1800" spc="-5" dirty="0">
                <a:latin typeface="Calibri"/>
                <a:cs typeface="Calibri"/>
              </a:rPr>
              <a:t>The</a:t>
            </a:r>
            <a:r>
              <a:rPr sz="1800" spc="20" dirty="0">
                <a:latin typeface="Calibri"/>
                <a:cs typeface="Calibri"/>
              </a:rPr>
              <a:t> </a:t>
            </a:r>
            <a:r>
              <a:rPr sz="1800" spc="-10" dirty="0">
                <a:latin typeface="Calibri"/>
                <a:cs typeface="Calibri"/>
              </a:rPr>
              <a:t>reliability</a:t>
            </a:r>
            <a:r>
              <a:rPr sz="1800" spc="50" dirty="0">
                <a:latin typeface="Calibri"/>
                <a:cs typeface="Calibri"/>
              </a:rPr>
              <a:t> </a:t>
            </a:r>
            <a:r>
              <a:rPr sz="1800" dirty="0">
                <a:latin typeface="Calibri"/>
                <a:cs typeface="Calibri"/>
              </a:rPr>
              <a:t>of</a:t>
            </a:r>
            <a:r>
              <a:rPr sz="1800" spc="-20" dirty="0">
                <a:latin typeface="Calibri"/>
                <a:cs typeface="Calibri"/>
              </a:rPr>
              <a:t> </a:t>
            </a:r>
            <a:r>
              <a:rPr sz="1800" spc="-5" dirty="0">
                <a:latin typeface="Calibri"/>
                <a:cs typeface="Calibri"/>
              </a:rPr>
              <a:t>the</a:t>
            </a:r>
            <a:r>
              <a:rPr sz="1800" spc="40" dirty="0">
                <a:latin typeface="Calibri"/>
                <a:cs typeface="Calibri"/>
              </a:rPr>
              <a:t> </a:t>
            </a:r>
            <a:r>
              <a:rPr sz="1800" dirty="0">
                <a:latin typeface="Calibri"/>
                <a:cs typeface="Calibri"/>
              </a:rPr>
              <a:t>E-commerce</a:t>
            </a:r>
            <a:r>
              <a:rPr sz="1800" spc="-30" dirty="0">
                <a:latin typeface="Calibri"/>
                <a:cs typeface="Calibri"/>
              </a:rPr>
              <a:t> </a:t>
            </a:r>
            <a:r>
              <a:rPr sz="1800" spc="-10" dirty="0">
                <a:latin typeface="Calibri"/>
                <a:cs typeface="Calibri"/>
              </a:rPr>
              <a:t>company</a:t>
            </a:r>
            <a:r>
              <a:rPr sz="1800" spc="25" dirty="0">
                <a:latin typeface="Calibri"/>
                <a:cs typeface="Calibri"/>
              </a:rPr>
              <a:t> </a:t>
            </a:r>
            <a:r>
              <a:rPr sz="1800" spc="-5" dirty="0">
                <a:latin typeface="Calibri"/>
                <a:cs typeface="Calibri"/>
              </a:rPr>
              <a:t>is </a:t>
            </a:r>
            <a:r>
              <a:rPr sz="1800" dirty="0">
                <a:latin typeface="Calibri"/>
                <a:cs typeface="Calibri"/>
              </a:rPr>
              <a:t> </a:t>
            </a:r>
            <a:r>
              <a:rPr sz="1800" spc="-5" dirty="0">
                <a:latin typeface="Calibri"/>
                <a:cs typeface="Calibri"/>
              </a:rPr>
              <a:t>also</a:t>
            </a:r>
            <a:r>
              <a:rPr sz="1800" spc="5" dirty="0">
                <a:latin typeface="Calibri"/>
                <a:cs typeface="Calibri"/>
              </a:rPr>
              <a:t> </a:t>
            </a:r>
            <a:r>
              <a:rPr sz="1800" spc="-10" dirty="0">
                <a:latin typeface="Calibri"/>
                <a:cs typeface="Calibri"/>
              </a:rPr>
              <a:t>important,</a:t>
            </a:r>
            <a:r>
              <a:rPr sz="1800" spc="30" dirty="0">
                <a:latin typeface="Calibri"/>
                <a:cs typeface="Calibri"/>
              </a:rPr>
              <a:t> </a:t>
            </a:r>
            <a:r>
              <a:rPr sz="1800" dirty="0">
                <a:latin typeface="Calibri"/>
                <a:cs typeface="Calibri"/>
              </a:rPr>
              <a:t>as</a:t>
            </a:r>
            <a:r>
              <a:rPr sz="1800" spc="20" dirty="0">
                <a:latin typeface="Calibri"/>
                <a:cs typeface="Calibri"/>
              </a:rPr>
              <a:t> </a:t>
            </a:r>
            <a:r>
              <a:rPr sz="1800" spc="-5" dirty="0">
                <a:latin typeface="Calibri"/>
                <a:cs typeface="Calibri"/>
              </a:rPr>
              <a:t>it</a:t>
            </a:r>
            <a:r>
              <a:rPr sz="1800" spc="5" dirty="0">
                <a:latin typeface="Calibri"/>
                <a:cs typeface="Calibri"/>
              </a:rPr>
              <a:t> </a:t>
            </a:r>
            <a:r>
              <a:rPr sz="1800" spc="-5" dirty="0">
                <a:latin typeface="Calibri"/>
                <a:cs typeface="Calibri"/>
              </a:rPr>
              <a:t>is </a:t>
            </a:r>
            <a:r>
              <a:rPr sz="1800" spc="-15" dirty="0">
                <a:latin typeface="Calibri"/>
                <a:cs typeface="Calibri"/>
              </a:rPr>
              <a:t>even</a:t>
            </a:r>
            <a:r>
              <a:rPr sz="1800" spc="40" dirty="0">
                <a:latin typeface="Calibri"/>
                <a:cs typeface="Calibri"/>
              </a:rPr>
              <a:t> </a:t>
            </a:r>
            <a:r>
              <a:rPr sz="1800" spc="-15" dirty="0">
                <a:latin typeface="Calibri"/>
                <a:cs typeface="Calibri"/>
              </a:rPr>
              <a:t>required</a:t>
            </a:r>
            <a:r>
              <a:rPr sz="1800" spc="60" dirty="0">
                <a:latin typeface="Calibri"/>
                <a:cs typeface="Calibri"/>
              </a:rPr>
              <a:t> </a:t>
            </a:r>
            <a:r>
              <a:rPr sz="1800" spc="-5" dirty="0">
                <a:latin typeface="Calibri"/>
                <a:cs typeface="Calibri"/>
              </a:rPr>
              <a:t>in</a:t>
            </a:r>
            <a:r>
              <a:rPr sz="1800" spc="15" dirty="0">
                <a:latin typeface="Calibri"/>
                <a:cs typeface="Calibri"/>
              </a:rPr>
              <a:t> </a:t>
            </a:r>
            <a:r>
              <a:rPr sz="1800" spc="-10" dirty="0">
                <a:latin typeface="Calibri"/>
                <a:cs typeface="Calibri"/>
              </a:rPr>
              <a:t>offline</a:t>
            </a:r>
            <a:r>
              <a:rPr sz="1800" spc="20" dirty="0">
                <a:latin typeface="Calibri"/>
                <a:cs typeface="Calibri"/>
              </a:rPr>
              <a:t> </a:t>
            </a:r>
            <a:r>
              <a:rPr sz="1800" spc="-15" dirty="0">
                <a:latin typeface="Calibri"/>
                <a:cs typeface="Calibri"/>
              </a:rPr>
              <a:t>retail.</a:t>
            </a:r>
            <a:r>
              <a:rPr sz="1800" spc="25" dirty="0">
                <a:latin typeface="Calibri"/>
                <a:cs typeface="Calibri"/>
              </a:rPr>
              <a:t> </a:t>
            </a:r>
            <a:r>
              <a:rPr sz="1800" dirty="0">
                <a:latin typeface="Calibri"/>
                <a:cs typeface="Calibri"/>
              </a:rPr>
              <a:t>It</a:t>
            </a:r>
            <a:r>
              <a:rPr sz="1800" spc="5" dirty="0">
                <a:latin typeface="Calibri"/>
                <a:cs typeface="Calibri"/>
              </a:rPr>
              <a:t> </a:t>
            </a:r>
            <a:r>
              <a:rPr sz="1800" spc="-5" dirty="0">
                <a:latin typeface="Calibri"/>
                <a:cs typeface="Calibri"/>
              </a:rPr>
              <a:t>is </a:t>
            </a:r>
            <a:r>
              <a:rPr sz="1800" spc="-10" dirty="0">
                <a:latin typeface="Calibri"/>
                <a:cs typeface="Calibri"/>
              </a:rPr>
              <a:t>important</a:t>
            </a:r>
            <a:r>
              <a:rPr sz="1800" spc="45" dirty="0">
                <a:latin typeface="Calibri"/>
                <a:cs typeface="Calibri"/>
              </a:rPr>
              <a:t> </a:t>
            </a:r>
            <a:r>
              <a:rPr sz="1800" spc="-10" dirty="0">
                <a:latin typeface="Calibri"/>
                <a:cs typeface="Calibri"/>
              </a:rPr>
              <a:t>because</a:t>
            </a:r>
            <a:r>
              <a:rPr sz="1800" spc="40" dirty="0">
                <a:latin typeface="Calibri"/>
                <a:cs typeface="Calibri"/>
              </a:rPr>
              <a:t> </a:t>
            </a:r>
            <a:r>
              <a:rPr sz="1800" spc="-15" dirty="0">
                <a:latin typeface="Calibri"/>
                <a:cs typeface="Calibri"/>
              </a:rPr>
              <a:t>customers</a:t>
            </a:r>
            <a:r>
              <a:rPr sz="1800" spc="40" dirty="0">
                <a:latin typeface="Calibri"/>
                <a:cs typeface="Calibri"/>
              </a:rPr>
              <a:t> </a:t>
            </a:r>
            <a:r>
              <a:rPr sz="1800" spc="-10" dirty="0">
                <a:latin typeface="Calibri"/>
                <a:cs typeface="Calibri"/>
              </a:rPr>
              <a:t>are</a:t>
            </a:r>
            <a:r>
              <a:rPr sz="1800" spc="-5" dirty="0">
                <a:latin typeface="Calibri"/>
                <a:cs typeface="Calibri"/>
              </a:rPr>
              <a:t> </a:t>
            </a:r>
            <a:r>
              <a:rPr sz="1800" spc="-10" dirty="0">
                <a:latin typeface="Calibri"/>
                <a:cs typeface="Calibri"/>
              </a:rPr>
              <a:t>paying</a:t>
            </a:r>
            <a:r>
              <a:rPr sz="1800" spc="40" dirty="0">
                <a:latin typeface="Calibri"/>
                <a:cs typeface="Calibri"/>
              </a:rPr>
              <a:t> </a:t>
            </a:r>
            <a:r>
              <a:rPr sz="1800" spc="-10" dirty="0">
                <a:latin typeface="Calibri"/>
                <a:cs typeface="Calibri"/>
              </a:rPr>
              <a:t>online,</a:t>
            </a:r>
            <a:r>
              <a:rPr sz="1800" spc="30" dirty="0">
                <a:latin typeface="Calibri"/>
                <a:cs typeface="Calibri"/>
              </a:rPr>
              <a:t> </a:t>
            </a:r>
            <a:r>
              <a:rPr sz="1800" spc="-5" dirty="0">
                <a:latin typeface="Calibri"/>
                <a:cs typeface="Calibri"/>
              </a:rPr>
              <a:t>so </a:t>
            </a:r>
            <a:r>
              <a:rPr sz="1800" dirty="0">
                <a:latin typeface="Calibri"/>
                <a:cs typeface="Calibri"/>
              </a:rPr>
              <a:t> </a:t>
            </a:r>
            <a:r>
              <a:rPr sz="1800" spc="-10" dirty="0">
                <a:latin typeface="Calibri"/>
                <a:cs typeface="Calibri"/>
              </a:rPr>
              <a:t>they</a:t>
            </a:r>
            <a:r>
              <a:rPr sz="1800" spc="45" dirty="0">
                <a:latin typeface="Calibri"/>
                <a:cs typeface="Calibri"/>
              </a:rPr>
              <a:t> </a:t>
            </a:r>
            <a:r>
              <a:rPr sz="1800" spc="-10" dirty="0">
                <a:latin typeface="Calibri"/>
                <a:cs typeface="Calibri"/>
              </a:rPr>
              <a:t>need</a:t>
            </a:r>
            <a:r>
              <a:rPr sz="1800" spc="65" dirty="0">
                <a:latin typeface="Calibri"/>
                <a:cs typeface="Calibri"/>
              </a:rPr>
              <a:t> </a:t>
            </a:r>
            <a:r>
              <a:rPr sz="1800" spc="-15" dirty="0">
                <a:latin typeface="Calibri"/>
                <a:cs typeface="Calibri"/>
              </a:rPr>
              <a:t>to</a:t>
            </a:r>
            <a:r>
              <a:rPr sz="1800" spc="30" dirty="0">
                <a:latin typeface="Calibri"/>
                <a:cs typeface="Calibri"/>
              </a:rPr>
              <a:t> </a:t>
            </a:r>
            <a:r>
              <a:rPr sz="1800" spc="-5" dirty="0">
                <a:latin typeface="Calibri"/>
                <a:cs typeface="Calibri"/>
              </a:rPr>
              <a:t>be</a:t>
            </a:r>
            <a:r>
              <a:rPr sz="1800" spc="45" dirty="0">
                <a:latin typeface="Calibri"/>
                <a:cs typeface="Calibri"/>
              </a:rPr>
              <a:t> </a:t>
            </a:r>
            <a:r>
              <a:rPr sz="1800" spc="-15" dirty="0">
                <a:latin typeface="Calibri"/>
                <a:cs typeface="Calibri"/>
              </a:rPr>
              <a:t>sure</a:t>
            </a:r>
            <a:r>
              <a:rPr sz="1800" spc="60" dirty="0">
                <a:latin typeface="Calibri"/>
                <a:cs typeface="Calibri"/>
              </a:rPr>
              <a:t> </a:t>
            </a:r>
            <a:r>
              <a:rPr sz="1800" dirty="0">
                <a:latin typeface="Calibri"/>
                <a:cs typeface="Calibri"/>
              </a:rPr>
              <a:t>of</a:t>
            </a:r>
            <a:r>
              <a:rPr sz="1800" spc="25" dirty="0">
                <a:latin typeface="Calibri"/>
                <a:cs typeface="Calibri"/>
              </a:rPr>
              <a:t> </a:t>
            </a:r>
            <a:r>
              <a:rPr sz="1800" spc="-5" dirty="0">
                <a:latin typeface="Calibri"/>
                <a:cs typeface="Calibri"/>
              </a:rPr>
              <a:t>security</a:t>
            </a:r>
            <a:r>
              <a:rPr sz="1800" spc="45" dirty="0">
                <a:latin typeface="Calibri"/>
                <a:cs typeface="Calibri"/>
              </a:rPr>
              <a:t> </a:t>
            </a:r>
            <a:r>
              <a:rPr sz="1800" dirty="0">
                <a:latin typeface="Calibri"/>
                <a:cs typeface="Calibri"/>
              </a:rPr>
              <a:t>of </a:t>
            </a:r>
            <a:r>
              <a:rPr sz="1800" spc="-5" dirty="0">
                <a:latin typeface="Calibri"/>
                <a:cs typeface="Calibri"/>
              </a:rPr>
              <a:t>the</a:t>
            </a:r>
            <a:r>
              <a:rPr sz="1800" spc="65" dirty="0">
                <a:latin typeface="Calibri"/>
                <a:cs typeface="Calibri"/>
              </a:rPr>
              <a:t> </a:t>
            </a:r>
            <a:r>
              <a:rPr sz="1800" spc="-5" dirty="0">
                <a:latin typeface="Calibri"/>
                <a:cs typeface="Calibri"/>
              </a:rPr>
              <a:t>online</a:t>
            </a:r>
            <a:r>
              <a:rPr sz="1800" spc="65" dirty="0">
                <a:latin typeface="Calibri"/>
                <a:cs typeface="Calibri"/>
              </a:rPr>
              <a:t> </a:t>
            </a:r>
            <a:r>
              <a:rPr sz="1800" spc="-10" dirty="0">
                <a:latin typeface="Calibri"/>
                <a:cs typeface="Calibri"/>
              </a:rPr>
              <a:t>transaction.</a:t>
            </a:r>
            <a:r>
              <a:rPr sz="1800" spc="45" dirty="0">
                <a:latin typeface="Calibri"/>
                <a:cs typeface="Calibri"/>
              </a:rPr>
              <a:t> </a:t>
            </a:r>
            <a:r>
              <a:rPr sz="1800" spc="-5" dirty="0">
                <a:latin typeface="Calibri"/>
                <a:cs typeface="Calibri"/>
              </a:rPr>
              <a:t>The</a:t>
            </a:r>
            <a:r>
              <a:rPr sz="1800" spc="15" dirty="0">
                <a:latin typeface="Calibri"/>
                <a:cs typeface="Calibri"/>
              </a:rPr>
              <a:t> </a:t>
            </a:r>
            <a:r>
              <a:rPr sz="1800" spc="-10" dirty="0">
                <a:latin typeface="Calibri"/>
                <a:cs typeface="Calibri"/>
              </a:rPr>
              <a:t>return</a:t>
            </a:r>
            <a:r>
              <a:rPr sz="1800" spc="60" dirty="0">
                <a:latin typeface="Calibri"/>
                <a:cs typeface="Calibri"/>
              </a:rPr>
              <a:t> </a:t>
            </a:r>
            <a:r>
              <a:rPr sz="1800" spc="-5" dirty="0">
                <a:latin typeface="Calibri"/>
                <a:cs typeface="Calibri"/>
              </a:rPr>
              <a:t>policies</a:t>
            </a:r>
            <a:r>
              <a:rPr sz="1800" spc="45" dirty="0">
                <a:latin typeface="Calibri"/>
                <a:cs typeface="Calibri"/>
              </a:rPr>
              <a:t> </a:t>
            </a:r>
            <a:r>
              <a:rPr sz="1800" spc="-10" dirty="0">
                <a:latin typeface="Calibri"/>
                <a:cs typeface="Calibri"/>
              </a:rPr>
              <a:t>are</a:t>
            </a:r>
            <a:r>
              <a:rPr sz="1800" spc="40" dirty="0">
                <a:latin typeface="Calibri"/>
                <a:cs typeface="Calibri"/>
              </a:rPr>
              <a:t> </a:t>
            </a:r>
            <a:r>
              <a:rPr sz="1800" spc="-10" dirty="0">
                <a:latin typeface="Calibri"/>
                <a:cs typeface="Calibri"/>
              </a:rPr>
              <a:t>important</a:t>
            </a:r>
            <a:r>
              <a:rPr sz="1800" spc="45" dirty="0">
                <a:latin typeface="Calibri"/>
                <a:cs typeface="Calibri"/>
              </a:rPr>
              <a:t> </a:t>
            </a:r>
            <a:r>
              <a:rPr sz="1800" spc="-10" dirty="0">
                <a:latin typeface="Calibri"/>
                <a:cs typeface="Calibri"/>
              </a:rPr>
              <a:t>because</a:t>
            </a:r>
            <a:r>
              <a:rPr sz="1800" spc="85" dirty="0">
                <a:latin typeface="Calibri"/>
                <a:cs typeface="Calibri"/>
              </a:rPr>
              <a:t> </a:t>
            </a:r>
            <a:r>
              <a:rPr sz="1800" spc="-5" dirty="0">
                <a:latin typeface="Calibri"/>
                <a:cs typeface="Calibri"/>
              </a:rPr>
              <a:t>in </a:t>
            </a:r>
            <a:r>
              <a:rPr sz="1800" dirty="0">
                <a:latin typeface="Calibri"/>
                <a:cs typeface="Calibri"/>
              </a:rPr>
              <a:t> </a:t>
            </a:r>
            <a:r>
              <a:rPr sz="1800" spc="-5" dirty="0">
                <a:latin typeface="Calibri"/>
                <a:cs typeface="Calibri"/>
              </a:rPr>
              <a:t>online</a:t>
            </a:r>
            <a:r>
              <a:rPr sz="1800" spc="35" dirty="0">
                <a:latin typeface="Calibri"/>
                <a:cs typeface="Calibri"/>
              </a:rPr>
              <a:t> </a:t>
            </a:r>
            <a:r>
              <a:rPr sz="1800" spc="-15" dirty="0">
                <a:latin typeface="Calibri"/>
                <a:cs typeface="Calibri"/>
              </a:rPr>
              <a:t>retail</a:t>
            </a:r>
            <a:r>
              <a:rPr sz="1800" spc="10" dirty="0">
                <a:latin typeface="Calibri"/>
                <a:cs typeface="Calibri"/>
              </a:rPr>
              <a:t> </a:t>
            </a:r>
            <a:r>
              <a:rPr sz="1800" spc="-10" dirty="0">
                <a:latin typeface="Calibri"/>
                <a:cs typeface="Calibri"/>
              </a:rPr>
              <a:t>customer</a:t>
            </a:r>
            <a:r>
              <a:rPr sz="1800" spc="25" dirty="0">
                <a:latin typeface="Calibri"/>
                <a:cs typeface="Calibri"/>
              </a:rPr>
              <a:t> </a:t>
            </a:r>
            <a:r>
              <a:rPr sz="1800" spc="-5" dirty="0">
                <a:latin typeface="Calibri"/>
                <a:cs typeface="Calibri"/>
              </a:rPr>
              <a:t>does</a:t>
            </a:r>
            <a:r>
              <a:rPr sz="1800" spc="15" dirty="0">
                <a:latin typeface="Calibri"/>
                <a:cs typeface="Calibri"/>
              </a:rPr>
              <a:t> </a:t>
            </a:r>
            <a:r>
              <a:rPr sz="1800" spc="-5" dirty="0">
                <a:latin typeface="Calibri"/>
                <a:cs typeface="Calibri"/>
              </a:rPr>
              <a:t>not</a:t>
            </a:r>
            <a:r>
              <a:rPr sz="1800" spc="5" dirty="0">
                <a:latin typeface="Calibri"/>
                <a:cs typeface="Calibri"/>
              </a:rPr>
              <a:t> </a:t>
            </a:r>
            <a:r>
              <a:rPr sz="1800" spc="-15" dirty="0">
                <a:latin typeface="Calibri"/>
                <a:cs typeface="Calibri"/>
              </a:rPr>
              <a:t>get</a:t>
            </a:r>
            <a:r>
              <a:rPr sz="1800" spc="15" dirty="0">
                <a:latin typeface="Calibri"/>
                <a:cs typeface="Calibri"/>
              </a:rPr>
              <a:t> </a:t>
            </a:r>
            <a:r>
              <a:rPr sz="1800" spc="-15" dirty="0">
                <a:latin typeface="Calibri"/>
                <a:cs typeface="Calibri"/>
              </a:rPr>
              <a:t>to</a:t>
            </a:r>
            <a:r>
              <a:rPr sz="1800" spc="5" dirty="0">
                <a:latin typeface="Calibri"/>
                <a:cs typeface="Calibri"/>
              </a:rPr>
              <a:t> </a:t>
            </a:r>
            <a:r>
              <a:rPr sz="1800" spc="-20" dirty="0">
                <a:latin typeface="Calibri"/>
                <a:cs typeface="Calibri"/>
              </a:rPr>
              <a:t>feel</a:t>
            </a:r>
            <a:r>
              <a:rPr sz="1800" spc="45" dirty="0">
                <a:latin typeface="Calibri"/>
                <a:cs typeface="Calibri"/>
              </a:rPr>
              <a:t> </a:t>
            </a:r>
            <a:r>
              <a:rPr sz="1800" spc="-5" dirty="0">
                <a:latin typeface="Calibri"/>
                <a:cs typeface="Calibri"/>
              </a:rPr>
              <a:t>the</a:t>
            </a:r>
            <a:r>
              <a:rPr sz="1800" spc="15" dirty="0">
                <a:latin typeface="Calibri"/>
                <a:cs typeface="Calibri"/>
              </a:rPr>
              <a:t> </a:t>
            </a:r>
            <a:r>
              <a:rPr sz="1800" spc="-10" dirty="0">
                <a:latin typeface="Calibri"/>
                <a:cs typeface="Calibri"/>
              </a:rPr>
              <a:t>product.</a:t>
            </a:r>
            <a:r>
              <a:rPr sz="1800" spc="25" dirty="0">
                <a:latin typeface="Calibri"/>
                <a:cs typeface="Calibri"/>
              </a:rPr>
              <a:t> </a:t>
            </a:r>
            <a:r>
              <a:rPr sz="1800" spc="-5" dirty="0">
                <a:latin typeface="Calibri"/>
                <a:cs typeface="Calibri"/>
              </a:rPr>
              <a:t>Thus,</a:t>
            </a:r>
            <a:r>
              <a:rPr sz="1800" spc="25" dirty="0">
                <a:latin typeface="Calibri"/>
                <a:cs typeface="Calibri"/>
              </a:rPr>
              <a:t> </a:t>
            </a:r>
            <a:r>
              <a:rPr sz="1800" spc="-5" dirty="0">
                <a:latin typeface="Calibri"/>
                <a:cs typeface="Calibri"/>
              </a:rPr>
              <a:t>he</a:t>
            </a:r>
            <a:r>
              <a:rPr sz="1800" spc="20" dirty="0">
                <a:latin typeface="Calibri"/>
                <a:cs typeface="Calibri"/>
              </a:rPr>
              <a:t> </a:t>
            </a:r>
            <a:r>
              <a:rPr sz="1800" spc="-10" dirty="0">
                <a:latin typeface="Calibri"/>
                <a:cs typeface="Calibri"/>
              </a:rPr>
              <a:t>wants</a:t>
            </a:r>
            <a:r>
              <a:rPr sz="1800" spc="10" dirty="0">
                <a:latin typeface="Calibri"/>
                <a:cs typeface="Calibri"/>
              </a:rPr>
              <a:t> </a:t>
            </a:r>
            <a:r>
              <a:rPr sz="1800" spc="-15" dirty="0">
                <a:latin typeface="Calibri"/>
                <a:cs typeface="Calibri"/>
              </a:rPr>
              <a:t>to</a:t>
            </a:r>
            <a:r>
              <a:rPr sz="1800" spc="5" dirty="0">
                <a:latin typeface="Calibri"/>
                <a:cs typeface="Calibri"/>
              </a:rPr>
              <a:t> </a:t>
            </a:r>
            <a:r>
              <a:rPr sz="1800" spc="-5" dirty="0">
                <a:latin typeface="Calibri"/>
                <a:cs typeface="Calibri"/>
              </a:rPr>
              <a:t>be</a:t>
            </a:r>
            <a:r>
              <a:rPr sz="1800" spc="20" dirty="0">
                <a:latin typeface="Calibri"/>
                <a:cs typeface="Calibri"/>
              </a:rPr>
              <a:t> </a:t>
            </a:r>
            <a:r>
              <a:rPr sz="1800" spc="-15" dirty="0">
                <a:latin typeface="Calibri"/>
                <a:cs typeface="Calibri"/>
              </a:rPr>
              <a:t>sure</a:t>
            </a:r>
            <a:r>
              <a:rPr sz="1800" spc="35" dirty="0">
                <a:latin typeface="Calibri"/>
                <a:cs typeface="Calibri"/>
              </a:rPr>
              <a:t> </a:t>
            </a:r>
            <a:r>
              <a:rPr sz="1800" spc="-10" dirty="0">
                <a:latin typeface="Calibri"/>
                <a:cs typeface="Calibri"/>
              </a:rPr>
              <a:t>that</a:t>
            </a:r>
            <a:r>
              <a:rPr sz="1800" spc="20" dirty="0">
                <a:latin typeface="Calibri"/>
                <a:cs typeface="Calibri"/>
              </a:rPr>
              <a:t> </a:t>
            </a:r>
            <a:r>
              <a:rPr sz="1800" spc="-5" dirty="0">
                <a:latin typeface="Calibri"/>
                <a:cs typeface="Calibri"/>
              </a:rPr>
              <a:t>it</a:t>
            </a:r>
            <a:r>
              <a:rPr sz="1800" dirty="0">
                <a:latin typeface="Calibri"/>
                <a:cs typeface="Calibri"/>
              </a:rPr>
              <a:t> </a:t>
            </a:r>
            <a:r>
              <a:rPr sz="1800" spc="-5" dirty="0">
                <a:latin typeface="Calibri"/>
                <a:cs typeface="Calibri"/>
              </a:rPr>
              <a:t>will</a:t>
            </a:r>
            <a:r>
              <a:rPr sz="1800" dirty="0">
                <a:latin typeface="Calibri"/>
                <a:cs typeface="Calibri"/>
              </a:rPr>
              <a:t> </a:t>
            </a:r>
            <a:r>
              <a:rPr sz="1800" spc="-5" dirty="0">
                <a:latin typeface="Calibri"/>
                <a:cs typeface="Calibri"/>
              </a:rPr>
              <a:t>be</a:t>
            </a:r>
            <a:r>
              <a:rPr sz="1800" spc="35" dirty="0">
                <a:latin typeface="Calibri"/>
                <a:cs typeface="Calibri"/>
              </a:rPr>
              <a:t> </a:t>
            </a:r>
            <a:r>
              <a:rPr sz="1800" spc="-10" dirty="0">
                <a:latin typeface="Calibri"/>
                <a:cs typeface="Calibri"/>
              </a:rPr>
              <a:t>possible</a:t>
            </a:r>
            <a:r>
              <a:rPr sz="1800" spc="35" dirty="0">
                <a:latin typeface="Calibri"/>
                <a:cs typeface="Calibri"/>
              </a:rPr>
              <a:t> </a:t>
            </a:r>
            <a:r>
              <a:rPr sz="1800" spc="-15" dirty="0">
                <a:latin typeface="Calibri"/>
                <a:cs typeface="Calibri"/>
              </a:rPr>
              <a:t>to </a:t>
            </a:r>
            <a:r>
              <a:rPr sz="1800" spc="-10" dirty="0">
                <a:latin typeface="Calibri"/>
                <a:cs typeface="Calibri"/>
              </a:rPr>
              <a:t> return</a:t>
            </a:r>
            <a:r>
              <a:rPr sz="1800" spc="30" dirty="0">
                <a:latin typeface="Calibri"/>
                <a:cs typeface="Calibri"/>
              </a:rPr>
              <a:t> </a:t>
            </a:r>
            <a:r>
              <a:rPr sz="1800" spc="-5" dirty="0">
                <a:latin typeface="Calibri"/>
                <a:cs typeface="Calibri"/>
              </a:rPr>
              <a:t>the</a:t>
            </a:r>
            <a:r>
              <a:rPr sz="1800" spc="20" dirty="0">
                <a:latin typeface="Calibri"/>
                <a:cs typeface="Calibri"/>
              </a:rPr>
              <a:t> </a:t>
            </a:r>
            <a:r>
              <a:rPr sz="1800" spc="-10" dirty="0">
                <a:latin typeface="Calibri"/>
                <a:cs typeface="Calibri"/>
              </a:rPr>
              <a:t>product</a:t>
            </a:r>
            <a:r>
              <a:rPr sz="1800" spc="25" dirty="0">
                <a:latin typeface="Calibri"/>
                <a:cs typeface="Calibri"/>
              </a:rPr>
              <a:t> </a:t>
            </a:r>
            <a:r>
              <a:rPr sz="1800" spc="-5" dirty="0">
                <a:latin typeface="Calibri"/>
                <a:cs typeface="Calibri"/>
              </a:rPr>
              <a:t>if he</a:t>
            </a:r>
            <a:r>
              <a:rPr sz="1800" spc="40" dirty="0">
                <a:latin typeface="Calibri"/>
                <a:cs typeface="Calibri"/>
              </a:rPr>
              <a:t> </a:t>
            </a:r>
            <a:r>
              <a:rPr sz="1800" spc="-5" dirty="0">
                <a:latin typeface="Calibri"/>
                <a:cs typeface="Calibri"/>
              </a:rPr>
              <a:t>does</a:t>
            </a:r>
            <a:r>
              <a:rPr sz="1800" spc="15" dirty="0">
                <a:latin typeface="Calibri"/>
                <a:cs typeface="Calibri"/>
              </a:rPr>
              <a:t> </a:t>
            </a:r>
            <a:r>
              <a:rPr sz="1800" spc="-5" dirty="0">
                <a:latin typeface="Calibri"/>
                <a:cs typeface="Calibri"/>
              </a:rPr>
              <a:t>not</a:t>
            </a:r>
            <a:r>
              <a:rPr sz="1800" dirty="0">
                <a:latin typeface="Calibri"/>
                <a:cs typeface="Calibri"/>
              </a:rPr>
              <a:t> </a:t>
            </a:r>
            <a:r>
              <a:rPr sz="1800" spc="-20" dirty="0">
                <a:latin typeface="Calibri"/>
                <a:cs typeface="Calibri"/>
              </a:rPr>
              <a:t>like</a:t>
            </a:r>
            <a:r>
              <a:rPr sz="1800" spc="-5" dirty="0">
                <a:latin typeface="Calibri"/>
                <a:cs typeface="Calibri"/>
              </a:rPr>
              <a:t> it</a:t>
            </a:r>
            <a:r>
              <a:rPr sz="1800" spc="25" dirty="0">
                <a:latin typeface="Calibri"/>
                <a:cs typeface="Calibri"/>
              </a:rPr>
              <a:t> </a:t>
            </a:r>
            <a:r>
              <a:rPr sz="1800" spc="-5" dirty="0">
                <a:latin typeface="Calibri"/>
                <a:cs typeface="Calibri"/>
              </a:rPr>
              <a:t>in</a:t>
            </a:r>
            <a:r>
              <a:rPr sz="1800" spc="10" dirty="0">
                <a:latin typeface="Calibri"/>
                <a:cs typeface="Calibri"/>
              </a:rPr>
              <a:t> </a:t>
            </a:r>
            <a:r>
              <a:rPr sz="1800" spc="-10" dirty="0">
                <a:latin typeface="Calibri"/>
                <a:cs typeface="Calibri"/>
              </a:rPr>
              <a:t>real.</a:t>
            </a:r>
            <a:r>
              <a:rPr sz="1800" dirty="0">
                <a:latin typeface="Calibri"/>
                <a:cs typeface="Calibri"/>
              </a:rPr>
              <a:t> </a:t>
            </a:r>
            <a:r>
              <a:rPr sz="1800" spc="-10" dirty="0">
                <a:latin typeface="Calibri"/>
                <a:cs typeface="Calibri"/>
              </a:rPr>
              <a:t>Whereas,</a:t>
            </a:r>
            <a:r>
              <a:rPr sz="1800" spc="55" dirty="0">
                <a:latin typeface="Calibri"/>
                <a:cs typeface="Calibri"/>
              </a:rPr>
              <a:t> </a:t>
            </a:r>
            <a:r>
              <a:rPr sz="1800" spc="-5" dirty="0">
                <a:latin typeface="Calibri"/>
                <a:cs typeface="Calibri"/>
              </a:rPr>
              <a:t>the</a:t>
            </a:r>
            <a:r>
              <a:rPr sz="1800" spc="15" dirty="0">
                <a:latin typeface="Calibri"/>
                <a:cs typeface="Calibri"/>
              </a:rPr>
              <a:t> </a:t>
            </a:r>
            <a:r>
              <a:rPr sz="1800" spc="-10" dirty="0">
                <a:latin typeface="Calibri"/>
                <a:cs typeface="Calibri"/>
              </a:rPr>
              <a:t>logistics</a:t>
            </a:r>
            <a:r>
              <a:rPr sz="1800" spc="15" dirty="0">
                <a:latin typeface="Calibri"/>
                <a:cs typeface="Calibri"/>
              </a:rPr>
              <a:t> </a:t>
            </a:r>
            <a:r>
              <a:rPr sz="1800" spc="-30" dirty="0">
                <a:latin typeface="Calibri"/>
                <a:cs typeface="Calibri"/>
              </a:rPr>
              <a:t>factor,</a:t>
            </a:r>
            <a:r>
              <a:rPr sz="1800" spc="-15" dirty="0">
                <a:latin typeface="Calibri"/>
                <a:cs typeface="Calibri"/>
              </a:rPr>
              <a:t> </a:t>
            </a:r>
            <a:r>
              <a:rPr sz="1800" spc="-5" dirty="0">
                <a:latin typeface="Calibri"/>
                <a:cs typeface="Calibri"/>
              </a:rPr>
              <a:t>which</a:t>
            </a:r>
            <a:r>
              <a:rPr sz="1800" spc="10" dirty="0">
                <a:latin typeface="Calibri"/>
                <a:cs typeface="Calibri"/>
              </a:rPr>
              <a:t> </a:t>
            </a:r>
            <a:r>
              <a:rPr sz="1800" spc="-10" dirty="0">
                <a:latin typeface="Calibri"/>
                <a:cs typeface="Calibri"/>
              </a:rPr>
              <a:t>included</a:t>
            </a:r>
            <a:r>
              <a:rPr sz="1800" spc="60" dirty="0">
                <a:latin typeface="Calibri"/>
                <a:cs typeface="Calibri"/>
              </a:rPr>
              <a:t> </a:t>
            </a:r>
            <a:r>
              <a:rPr sz="1800" spc="-5" dirty="0">
                <a:latin typeface="Calibri"/>
                <a:cs typeface="Calibri"/>
              </a:rPr>
              <a:t>Cash</a:t>
            </a:r>
            <a:r>
              <a:rPr sz="1800" spc="15" dirty="0">
                <a:latin typeface="Calibri"/>
                <a:cs typeface="Calibri"/>
              </a:rPr>
              <a:t> </a:t>
            </a:r>
            <a:r>
              <a:rPr sz="1800" dirty="0">
                <a:latin typeface="Calibri"/>
                <a:cs typeface="Calibri"/>
              </a:rPr>
              <a:t>on</a:t>
            </a:r>
            <a:r>
              <a:rPr sz="1800" spc="-15" dirty="0">
                <a:latin typeface="Calibri"/>
                <a:cs typeface="Calibri"/>
              </a:rPr>
              <a:t> </a:t>
            </a:r>
            <a:r>
              <a:rPr sz="1800" spc="-10" dirty="0">
                <a:latin typeface="Calibri"/>
                <a:cs typeface="Calibri"/>
              </a:rPr>
              <a:t>delivery </a:t>
            </a:r>
            <a:r>
              <a:rPr sz="1800" spc="-5" dirty="0">
                <a:latin typeface="Calibri"/>
                <a:cs typeface="Calibri"/>
              </a:rPr>
              <a:t> option,</a:t>
            </a:r>
            <a:r>
              <a:rPr sz="1800" spc="10" dirty="0">
                <a:latin typeface="Calibri"/>
                <a:cs typeface="Calibri"/>
              </a:rPr>
              <a:t> </a:t>
            </a:r>
            <a:r>
              <a:rPr sz="1800" spc="-5" dirty="0">
                <a:latin typeface="Calibri"/>
                <a:cs typeface="Calibri"/>
              </a:rPr>
              <a:t>One</a:t>
            </a:r>
            <a:r>
              <a:rPr sz="1800" spc="20" dirty="0">
                <a:latin typeface="Calibri"/>
                <a:cs typeface="Calibri"/>
              </a:rPr>
              <a:t> </a:t>
            </a:r>
            <a:r>
              <a:rPr sz="1800" spc="-15" dirty="0">
                <a:latin typeface="Calibri"/>
                <a:cs typeface="Calibri"/>
              </a:rPr>
              <a:t>day</a:t>
            </a:r>
            <a:r>
              <a:rPr sz="1800" spc="5" dirty="0">
                <a:latin typeface="Calibri"/>
                <a:cs typeface="Calibri"/>
              </a:rPr>
              <a:t> </a:t>
            </a:r>
            <a:r>
              <a:rPr sz="1800" spc="-10" dirty="0">
                <a:latin typeface="Calibri"/>
                <a:cs typeface="Calibri"/>
              </a:rPr>
              <a:t>delivery</a:t>
            </a:r>
            <a:r>
              <a:rPr sz="1800" spc="70" dirty="0">
                <a:latin typeface="Calibri"/>
                <a:cs typeface="Calibri"/>
              </a:rPr>
              <a:t> </a:t>
            </a:r>
            <a:r>
              <a:rPr sz="1800" spc="-5" dirty="0">
                <a:latin typeface="Calibri"/>
                <a:cs typeface="Calibri"/>
              </a:rPr>
              <a:t>and</a:t>
            </a:r>
            <a:r>
              <a:rPr sz="1800" spc="20" dirty="0">
                <a:latin typeface="Calibri"/>
                <a:cs typeface="Calibri"/>
              </a:rPr>
              <a:t> </a:t>
            </a:r>
            <a:r>
              <a:rPr sz="1800" spc="-5" dirty="0">
                <a:latin typeface="Calibri"/>
                <a:cs typeface="Calibri"/>
              </a:rPr>
              <a:t>the</a:t>
            </a:r>
            <a:r>
              <a:rPr sz="1800" spc="20" dirty="0">
                <a:latin typeface="Calibri"/>
                <a:cs typeface="Calibri"/>
              </a:rPr>
              <a:t> </a:t>
            </a:r>
            <a:r>
              <a:rPr sz="1800" spc="-10" dirty="0">
                <a:latin typeface="Calibri"/>
                <a:cs typeface="Calibri"/>
              </a:rPr>
              <a:t>quality</a:t>
            </a:r>
            <a:r>
              <a:rPr sz="1800" spc="45" dirty="0">
                <a:latin typeface="Calibri"/>
                <a:cs typeface="Calibri"/>
              </a:rPr>
              <a:t> </a:t>
            </a:r>
            <a:r>
              <a:rPr sz="1800" dirty="0">
                <a:latin typeface="Calibri"/>
                <a:cs typeface="Calibri"/>
              </a:rPr>
              <a:t>of</a:t>
            </a:r>
            <a:r>
              <a:rPr sz="1800" spc="-20" dirty="0">
                <a:latin typeface="Calibri"/>
                <a:cs typeface="Calibri"/>
              </a:rPr>
              <a:t> </a:t>
            </a:r>
            <a:r>
              <a:rPr sz="1800" spc="-10" dirty="0">
                <a:latin typeface="Calibri"/>
                <a:cs typeface="Calibri"/>
              </a:rPr>
              <a:t>packaging</a:t>
            </a:r>
            <a:r>
              <a:rPr sz="1800" spc="40" dirty="0">
                <a:latin typeface="Calibri"/>
                <a:cs typeface="Calibri"/>
              </a:rPr>
              <a:t> </a:t>
            </a:r>
            <a:r>
              <a:rPr sz="1800" spc="-15" dirty="0">
                <a:latin typeface="Calibri"/>
                <a:cs typeface="Calibri"/>
              </a:rPr>
              <a:t>plays</a:t>
            </a:r>
            <a:r>
              <a:rPr sz="1800" spc="20" dirty="0">
                <a:latin typeface="Calibri"/>
                <a:cs typeface="Calibri"/>
              </a:rPr>
              <a:t> </a:t>
            </a:r>
            <a:r>
              <a:rPr sz="1800" dirty="0">
                <a:latin typeface="Calibri"/>
                <a:cs typeface="Calibri"/>
              </a:rPr>
              <a:t>a</a:t>
            </a:r>
            <a:r>
              <a:rPr sz="1800" spc="5" dirty="0">
                <a:latin typeface="Calibri"/>
                <a:cs typeface="Calibri"/>
              </a:rPr>
              <a:t> </a:t>
            </a:r>
            <a:r>
              <a:rPr sz="1800" spc="-10" dirty="0">
                <a:latin typeface="Calibri"/>
                <a:cs typeface="Calibri"/>
              </a:rPr>
              <a:t>secondary</a:t>
            </a:r>
            <a:r>
              <a:rPr sz="1800" spc="45" dirty="0">
                <a:latin typeface="Calibri"/>
                <a:cs typeface="Calibri"/>
              </a:rPr>
              <a:t> </a:t>
            </a:r>
            <a:r>
              <a:rPr sz="1800" spc="-10" dirty="0">
                <a:latin typeface="Calibri"/>
                <a:cs typeface="Calibri"/>
              </a:rPr>
              <a:t>role</a:t>
            </a:r>
            <a:r>
              <a:rPr sz="1800" spc="-5" dirty="0">
                <a:latin typeface="Calibri"/>
                <a:cs typeface="Calibri"/>
              </a:rPr>
              <a:t> in</a:t>
            </a:r>
            <a:r>
              <a:rPr sz="1800" spc="15" dirty="0">
                <a:latin typeface="Calibri"/>
                <a:cs typeface="Calibri"/>
              </a:rPr>
              <a:t> </a:t>
            </a:r>
            <a:r>
              <a:rPr sz="1800" spc="-10" dirty="0">
                <a:latin typeface="Calibri"/>
                <a:cs typeface="Calibri"/>
              </a:rPr>
              <a:t>this</a:t>
            </a:r>
            <a:r>
              <a:rPr sz="1800" spc="20" dirty="0">
                <a:latin typeface="Calibri"/>
                <a:cs typeface="Calibri"/>
              </a:rPr>
              <a:t> </a:t>
            </a:r>
            <a:r>
              <a:rPr sz="1800" spc="-10" dirty="0">
                <a:latin typeface="Calibri"/>
                <a:cs typeface="Calibri"/>
              </a:rPr>
              <a:t>process</a:t>
            </a:r>
            <a:r>
              <a:rPr sz="1800" spc="15" dirty="0">
                <a:latin typeface="Calibri"/>
                <a:cs typeface="Calibri"/>
              </a:rPr>
              <a:t> </a:t>
            </a:r>
            <a:r>
              <a:rPr sz="1800" spc="-5" dirty="0">
                <a:latin typeface="Calibri"/>
                <a:cs typeface="Calibri"/>
              </a:rPr>
              <a:t>though</a:t>
            </a:r>
            <a:r>
              <a:rPr sz="1800" spc="40" dirty="0">
                <a:latin typeface="Calibri"/>
                <a:cs typeface="Calibri"/>
              </a:rPr>
              <a:t> </a:t>
            </a:r>
            <a:r>
              <a:rPr sz="1800" spc="-10" dirty="0">
                <a:latin typeface="Calibri"/>
                <a:cs typeface="Calibri"/>
              </a:rPr>
              <a:t>these</a:t>
            </a:r>
            <a:r>
              <a:rPr sz="1800" spc="40" dirty="0">
                <a:latin typeface="Calibri"/>
                <a:cs typeface="Calibri"/>
              </a:rPr>
              <a:t> </a:t>
            </a:r>
            <a:r>
              <a:rPr sz="1800" spc="-10" dirty="0">
                <a:latin typeface="Calibri"/>
                <a:cs typeface="Calibri"/>
              </a:rPr>
              <a:t>are </a:t>
            </a:r>
            <a:r>
              <a:rPr sz="1800" spc="-5" dirty="0">
                <a:latin typeface="Calibri"/>
                <a:cs typeface="Calibri"/>
              </a:rPr>
              <a:t> </a:t>
            </a:r>
            <a:r>
              <a:rPr sz="1800" spc="-15" dirty="0">
                <a:latin typeface="Calibri"/>
                <a:cs typeface="Calibri"/>
              </a:rPr>
              <a:t>Must-be-quality.</a:t>
            </a:r>
            <a:r>
              <a:rPr sz="1800" spc="70" dirty="0">
                <a:latin typeface="Calibri"/>
                <a:cs typeface="Calibri"/>
              </a:rPr>
              <a:t> </a:t>
            </a:r>
            <a:r>
              <a:rPr sz="1800" spc="-5" dirty="0">
                <a:latin typeface="Calibri"/>
                <a:cs typeface="Calibri"/>
              </a:rPr>
              <a:t>This</a:t>
            </a:r>
            <a:r>
              <a:rPr sz="1800" spc="15" dirty="0">
                <a:latin typeface="Calibri"/>
                <a:cs typeface="Calibri"/>
              </a:rPr>
              <a:t> </a:t>
            </a:r>
            <a:r>
              <a:rPr sz="1800" spc="-5" dirty="0">
                <a:latin typeface="Calibri"/>
                <a:cs typeface="Calibri"/>
              </a:rPr>
              <a:t>is</a:t>
            </a:r>
            <a:r>
              <a:rPr sz="1800" spc="-10" dirty="0">
                <a:latin typeface="Calibri"/>
                <a:cs typeface="Calibri"/>
              </a:rPr>
              <a:t> </a:t>
            </a:r>
            <a:r>
              <a:rPr sz="1800" spc="-5" dirty="0">
                <a:latin typeface="Calibri"/>
                <a:cs typeface="Calibri"/>
              </a:rPr>
              <a:t>so</a:t>
            </a:r>
            <a:r>
              <a:rPr sz="1800" spc="5" dirty="0">
                <a:latin typeface="Calibri"/>
                <a:cs typeface="Calibri"/>
              </a:rPr>
              <a:t> </a:t>
            </a:r>
            <a:r>
              <a:rPr sz="1800" spc="-10" dirty="0">
                <a:latin typeface="Calibri"/>
                <a:cs typeface="Calibri"/>
              </a:rPr>
              <a:t>because</a:t>
            </a:r>
            <a:r>
              <a:rPr sz="1800" spc="60" dirty="0">
                <a:latin typeface="Calibri"/>
                <a:cs typeface="Calibri"/>
              </a:rPr>
              <a:t> </a:t>
            </a:r>
            <a:r>
              <a:rPr sz="1800" spc="-10" dirty="0">
                <a:latin typeface="Calibri"/>
                <a:cs typeface="Calibri"/>
              </a:rPr>
              <a:t>these</a:t>
            </a:r>
            <a:r>
              <a:rPr sz="1800" spc="35" dirty="0">
                <a:latin typeface="Calibri"/>
                <a:cs typeface="Calibri"/>
              </a:rPr>
              <a:t> </a:t>
            </a:r>
            <a:r>
              <a:rPr sz="1800" dirty="0">
                <a:latin typeface="Calibri"/>
                <a:cs typeface="Calibri"/>
              </a:rPr>
              <a:t>all</a:t>
            </a:r>
            <a:r>
              <a:rPr sz="1800" spc="-15" dirty="0">
                <a:latin typeface="Calibri"/>
                <a:cs typeface="Calibri"/>
              </a:rPr>
              <a:t> </a:t>
            </a:r>
            <a:r>
              <a:rPr sz="1800" spc="-5" dirty="0">
                <a:latin typeface="Calibri"/>
                <a:cs typeface="Calibri"/>
              </a:rPr>
              <a:t>does</a:t>
            </a:r>
            <a:r>
              <a:rPr sz="1800" spc="15" dirty="0">
                <a:latin typeface="Calibri"/>
                <a:cs typeface="Calibri"/>
              </a:rPr>
              <a:t> </a:t>
            </a:r>
            <a:r>
              <a:rPr sz="1800" spc="-5" dirty="0">
                <a:latin typeface="Calibri"/>
                <a:cs typeface="Calibri"/>
              </a:rPr>
              <a:t>not</a:t>
            </a:r>
            <a:r>
              <a:rPr sz="1800" spc="15" dirty="0">
                <a:latin typeface="Calibri"/>
                <a:cs typeface="Calibri"/>
              </a:rPr>
              <a:t> </a:t>
            </a:r>
            <a:r>
              <a:rPr sz="1800" spc="-20" dirty="0">
                <a:latin typeface="Calibri"/>
                <a:cs typeface="Calibri"/>
              </a:rPr>
              <a:t>interfere</a:t>
            </a:r>
            <a:r>
              <a:rPr sz="1800" spc="60" dirty="0">
                <a:latin typeface="Calibri"/>
                <a:cs typeface="Calibri"/>
              </a:rPr>
              <a:t> </a:t>
            </a:r>
            <a:r>
              <a:rPr sz="1800" dirty="0">
                <a:latin typeface="Calibri"/>
                <a:cs typeface="Calibri"/>
              </a:rPr>
              <a:t>with</a:t>
            </a:r>
            <a:r>
              <a:rPr sz="1800" spc="-15" dirty="0">
                <a:latin typeface="Calibri"/>
                <a:cs typeface="Calibri"/>
              </a:rPr>
              <a:t> </a:t>
            </a:r>
            <a:r>
              <a:rPr sz="1800" spc="-5" dirty="0">
                <a:latin typeface="Calibri"/>
                <a:cs typeface="Calibri"/>
              </a:rPr>
              <a:t>the</a:t>
            </a:r>
            <a:r>
              <a:rPr sz="1800" spc="35" dirty="0">
                <a:latin typeface="Calibri"/>
                <a:cs typeface="Calibri"/>
              </a:rPr>
              <a:t> </a:t>
            </a:r>
            <a:r>
              <a:rPr sz="1800" spc="-10" dirty="0">
                <a:latin typeface="Calibri"/>
                <a:cs typeface="Calibri"/>
              </a:rPr>
              <a:t>real</a:t>
            </a:r>
            <a:r>
              <a:rPr sz="1800" spc="15" dirty="0">
                <a:latin typeface="Calibri"/>
                <a:cs typeface="Calibri"/>
              </a:rPr>
              <a:t> </a:t>
            </a:r>
            <a:r>
              <a:rPr sz="1800" spc="-10" dirty="0">
                <a:latin typeface="Calibri"/>
                <a:cs typeface="Calibri"/>
              </a:rPr>
              <a:t>product</a:t>
            </a:r>
            <a:r>
              <a:rPr sz="1800" spc="15" dirty="0">
                <a:latin typeface="Calibri"/>
                <a:cs typeface="Calibri"/>
              </a:rPr>
              <a:t> </a:t>
            </a:r>
            <a:r>
              <a:rPr sz="1800" spc="-5" dirty="0">
                <a:latin typeface="Calibri"/>
                <a:cs typeface="Calibri"/>
              </a:rPr>
              <a:t>and</a:t>
            </a:r>
            <a:r>
              <a:rPr sz="1800" spc="10" dirty="0">
                <a:latin typeface="Calibri"/>
                <a:cs typeface="Calibri"/>
              </a:rPr>
              <a:t> </a:t>
            </a:r>
            <a:r>
              <a:rPr sz="1800" spc="-5" dirty="0">
                <a:latin typeface="Calibri"/>
                <a:cs typeface="Calibri"/>
              </a:rPr>
              <a:t>people</a:t>
            </a:r>
            <a:r>
              <a:rPr sz="1800" spc="35" dirty="0">
                <a:latin typeface="Calibri"/>
                <a:cs typeface="Calibri"/>
              </a:rPr>
              <a:t> </a:t>
            </a:r>
            <a:r>
              <a:rPr sz="1800" spc="-10" dirty="0">
                <a:latin typeface="Calibri"/>
                <a:cs typeface="Calibri"/>
              </a:rPr>
              <a:t>believe</a:t>
            </a:r>
            <a:r>
              <a:rPr sz="1800" spc="60" dirty="0">
                <a:latin typeface="Calibri"/>
                <a:cs typeface="Calibri"/>
              </a:rPr>
              <a:t> </a:t>
            </a:r>
            <a:r>
              <a:rPr sz="1800" spc="-10" dirty="0">
                <a:latin typeface="Calibri"/>
                <a:cs typeface="Calibri"/>
              </a:rPr>
              <a:t>that </a:t>
            </a:r>
            <a:r>
              <a:rPr sz="1800" spc="-5" dirty="0">
                <a:latin typeface="Calibri"/>
                <a:cs typeface="Calibri"/>
              </a:rPr>
              <a:t> this</a:t>
            </a:r>
            <a:r>
              <a:rPr sz="1800" spc="10" dirty="0">
                <a:latin typeface="Calibri"/>
                <a:cs typeface="Calibri"/>
              </a:rPr>
              <a:t> </a:t>
            </a:r>
            <a:r>
              <a:rPr sz="1800" spc="-5" dirty="0">
                <a:latin typeface="Calibri"/>
                <a:cs typeface="Calibri"/>
              </a:rPr>
              <a:t>is</a:t>
            </a:r>
            <a:r>
              <a:rPr sz="1800" spc="15" dirty="0">
                <a:latin typeface="Calibri"/>
                <a:cs typeface="Calibri"/>
              </a:rPr>
              <a:t> </a:t>
            </a:r>
            <a:r>
              <a:rPr sz="1800" spc="-5" dirty="0">
                <a:latin typeface="Calibri"/>
                <a:cs typeface="Calibri"/>
              </a:rPr>
              <a:t>the</a:t>
            </a:r>
            <a:r>
              <a:rPr sz="1800" spc="15" dirty="0">
                <a:latin typeface="Calibri"/>
                <a:cs typeface="Calibri"/>
              </a:rPr>
              <a:t> </a:t>
            </a:r>
            <a:r>
              <a:rPr sz="1800" spc="-5" dirty="0">
                <a:latin typeface="Calibri"/>
                <a:cs typeface="Calibri"/>
              </a:rPr>
              <a:t>basic</a:t>
            </a:r>
            <a:r>
              <a:rPr sz="1800" spc="25" dirty="0">
                <a:latin typeface="Calibri"/>
                <a:cs typeface="Calibri"/>
              </a:rPr>
              <a:t> </a:t>
            </a:r>
            <a:r>
              <a:rPr sz="1800" spc="-10" dirty="0">
                <a:latin typeface="Calibri"/>
                <a:cs typeface="Calibri"/>
              </a:rPr>
              <a:t>value</a:t>
            </a:r>
            <a:r>
              <a:rPr sz="1800" spc="15" dirty="0">
                <a:latin typeface="Calibri"/>
                <a:cs typeface="Calibri"/>
              </a:rPr>
              <a:t> </a:t>
            </a:r>
            <a:r>
              <a:rPr sz="1800" spc="-10" dirty="0">
                <a:latin typeface="Calibri"/>
                <a:cs typeface="Calibri"/>
              </a:rPr>
              <a:t>that</a:t>
            </a:r>
            <a:r>
              <a:rPr sz="1800" spc="15" dirty="0">
                <a:latin typeface="Calibri"/>
                <a:cs typeface="Calibri"/>
              </a:rPr>
              <a:t> </a:t>
            </a:r>
            <a:r>
              <a:rPr sz="1800" spc="-5" dirty="0">
                <a:latin typeface="Calibri"/>
                <a:cs typeface="Calibri"/>
              </a:rPr>
              <a:t>E-commerce</a:t>
            </a:r>
            <a:r>
              <a:rPr sz="1800" spc="-10" dirty="0">
                <a:latin typeface="Calibri"/>
                <a:cs typeface="Calibri"/>
              </a:rPr>
              <a:t> </a:t>
            </a:r>
            <a:r>
              <a:rPr sz="1800" spc="-15" dirty="0">
                <a:latin typeface="Calibri"/>
                <a:cs typeface="Calibri"/>
              </a:rPr>
              <a:t>websites</a:t>
            </a:r>
            <a:r>
              <a:rPr sz="1800" spc="35" dirty="0">
                <a:latin typeface="Calibri"/>
                <a:cs typeface="Calibri"/>
              </a:rPr>
              <a:t> </a:t>
            </a:r>
            <a:r>
              <a:rPr sz="1800" spc="-10" dirty="0">
                <a:latin typeface="Calibri"/>
                <a:cs typeface="Calibri"/>
              </a:rPr>
              <a:t>provide.</a:t>
            </a:r>
            <a:endParaRPr sz="1800">
              <a:latin typeface="Calibri"/>
              <a:cs typeface="Calibri"/>
            </a:endParaRPr>
          </a:p>
          <a:p>
            <a:pPr marL="241300" marR="236854" indent="-228600" algn="just">
              <a:lnSpc>
                <a:spcPct val="70000"/>
              </a:lnSpc>
              <a:spcBef>
                <a:spcPts val="1010"/>
              </a:spcBef>
              <a:buFont typeface="Arial MT"/>
              <a:buChar char="•"/>
              <a:tabLst>
                <a:tab pos="240665" algn="l"/>
                <a:tab pos="241300" algn="l"/>
              </a:tabLst>
            </a:pPr>
            <a:r>
              <a:rPr sz="1800" spc="-10" dirty="0">
                <a:latin typeface="Calibri"/>
                <a:cs typeface="Calibri"/>
              </a:rPr>
              <a:t>All</a:t>
            </a:r>
            <a:r>
              <a:rPr sz="1800" spc="20" dirty="0">
                <a:latin typeface="Calibri"/>
                <a:cs typeface="Calibri"/>
              </a:rPr>
              <a:t> </a:t>
            </a:r>
            <a:r>
              <a:rPr sz="1800" spc="-5" dirty="0">
                <a:latin typeface="Calibri"/>
                <a:cs typeface="Calibri"/>
              </a:rPr>
              <a:t>the</a:t>
            </a:r>
            <a:r>
              <a:rPr sz="1800" spc="20" dirty="0">
                <a:latin typeface="Calibri"/>
                <a:cs typeface="Calibri"/>
              </a:rPr>
              <a:t> </a:t>
            </a:r>
            <a:r>
              <a:rPr sz="1800" spc="-15" dirty="0">
                <a:latin typeface="Calibri"/>
                <a:cs typeface="Calibri"/>
              </a:rPr>
              <a:t>websites</a:t>
            </a:r>
            <a:r>
              <a:rPr sz="1800" spc="40" dirty="0">
                <a:latin typeface="Calibri"/>
                <a:cs typeface="Calibri"/>
              </a:rPr>
              <a:t> </a:t>
            </a:r>
            <a:r>
              <a:rPr sz="1800" spc="-15" dirty="0">
                <a:latin typeface="Calibri"/>
                <a:cs typeface="Calibri"/>
              </a:rPr>
              <a:t>were</a:t>
            </a:r>
            <a:r>
              <a:rPr sz="1800" spc="20" dirty="0">
                <a:latin typeface="Calibri"/>
                <a:cs typeface="Calibri"/>
              </a:rPr>
              <a:t> </a:t>
            </a:r>
            <a:r>
              <a:rPr sz="1800" spc="-5" dirty="0">
                <a:latin typeface="Calibri"/>
                <a:cs typeface="Calibri"/>
              </a:rPr>
              <a:t>not</a:t>
            </a:r>
            <a:r>
              <a:rPr sz="1800" spc="25" dirty="0">
                <a:latin typeface="Calibri"/>
                <a:cs typeface="Calibri"/>
              </a:rPr>
              <a:t> </a:t>
            </a:r>
            <a:r>
              <a:rPr sz="1800" spc="-10" dirty="0">
                <a:latin typeface="Calibri"/>
                <a:cs typeface="Calibri"/>
              </a:rPr>
              <a:t>equally</a:t>
            </a:r>
            <a:r>
              <a:rPr sz="1800" spc="50" dirty="0">
                <a:latin typeface="Calibri"/>
                <a:cs typeface="Calibri"/>
              </a:rPr>
              <a:t> </a:t>
            </a:r>
            <a:r>
              <a:rPr sz="1800" spc="-20" dirty="0">
                <a:latin typeface="Calibri"/>
                <a:cs typeface="Calibri"/>
              </a:rPr>
              <a:t>preferred</a:t>
            </a:r>
            <a:r>
              <a:rPr sz="1800" spc="65" dirty="0">
                <a:latin typeface="Calibri"/>
                <a:cs typeface="Calibri"/>
              </a:rPr>
              <a:t> </a:t>
            </a:r>
            <a:r>
              <a:rPr sz="1800" spc="-5" dirty="0">
                <a:latin typeface="Calibri"/>
                <a:cs typeface="Calibri"/>
              </a:rPr>
              <a:t>by</a:t>
            </a:r>
            <a:r>
              <a:rPr sz="1800" spc="5" dirty="0">
                <a:latin typeface="Calibri"/>
                <a:cs typeface="Calibri"/>
              </a:rPr>
              <a:t> </a:t>
            </a:r>
            <a:r>
              <a:rPr sz="1800" spc="-5" dirty="0">
                <a:latin typeface="Calibri"/>
                <a:cs typeface="Calibri"/>
              </a:rPr>
              <a:t>online</a:t>
            </a:r>
            <a:r>
              <a:rPr sz="1800" spc="45" dirty="0">
                <a:latin typeface="Calibri"/>
                <a:cs typeface="Calibri"/>
              </a:rPr>
              <a:t> </a:t>
            </a:r>
            <a:r>
              <a:rPr sz="1800" spc="-15" dirty="0">
                <a:latin typeface="Calibri"/>
                <a:cs typeface="Calibri"/>
              </a:rPr>
              <a:t>customers.</a:t>
            </a:r>
            <a:r>
              <a:rPr sz="1800" spc="25" dirty="0">
                <a:latin typeface="Calibri"/>
                <a:cs typeface="Calibri"/>
              </a:rPr>
              <a:t> </a:t>
            </a:r>
            <a:r>
              <a:rPr sz="1800" spc="-10" dirty="0">
                <a:latin typeface="Calibri"/>
                <a:cs typeface="Calibri"/>
              </a:rPr>
              <a:t>Amazon</a:t>
            </a:r>
            <a:r>
              <a:rPr sz="1800" spc="-5" dirty="0">
                <a:latin typeface="Calibri"/>
                <a:cs typeface="Calibri"/>
              </a:rPr>
              <a:t> was</a:t>
            </a:r>
            <a:r>
              <a:rPr sz="1800" spc="20" dirty="0">
                <a:latin typeface="Calibri"/>
                <a:cs typeface="Calibri"/>
              </a:rPr>
              <a:t> </a:t>
            </a:r>
            <a:r>
              <a:rPr sz="1800" spc="-5" dirty="0">
                <a:latin typeface="Calibri"/>
                <a:cs typeface="Calibri"/>
              </a:rPr>
              <a:t>the</a:t>
            </a:r>
            <a:r>
              <a:rPr sz="1800" spc="20" dirty="0">
                <a:latin typeface="Calibri"/>
                <a:cs typeface="Calibri"/>
              </a:rPr>
              <a:t> </a:t>
            </a:r>
            <a:r>
              <a:rPr sz="1800" spc="-10" dirty="0">
                <a:latin typeface="Calibri"/>
                <a:cs typeface="Calibri"/>
              </a:rPr>
              <a:t>most</a:t>
            </a:r>
            <a:r>
              <a:rPr sz="1800" spc="10" dirty="0">
                <a:latin typeface="Calibri"/>
                <a:cs typeface="Calibri"/>
              </a:rPr>
              <a:t> </a:t>
            </a:r>
            <a:r>
              <a:rPr sz="1800" spc="-25" dirty="0">
                <a:latin typeface="Calibri"/>
                <a:cs typeface="Calibri"/>
              </a:rPr>
              <a:t>preferred</a:t>
            </a:r>
            <a:r>
              <a:rPr sz="1800" spc="65" dirty="0">
                <a:latin typeface="Calibri"/>
                <a:cs typeface="Calibri"/>
              </a:rPr>
              <a:t> </a:t>
            </a:r>
            <a:r>
              <a:rPr sz="1800" spc="-10" dirty="0">
                <a:latin typeface="Calibri"/>
                <a:cs typeface="Calibri"/>
              </a:rPr>
              <a:t>followed </a:t>
            </a:r>
            <a:r>
              <a:rPr sz="1800" spc="-390" dirty="0">
                <a:latin typeface="Calibri"/>
                <a:cs typeface="Calibri"/>
              </a:rPr>
              <a:t> </a:t>
            </a:r>
            <a:r>
              <a:rPr sz="1800" spc="-5" dirty="0">
                <a:latin typeface="Calibri"/>
                <a:cs typeface="Calibri"/>
              </a:rPr>
              <a:t>by</a:t>
            </a:r>
            <a:r>
              <a:rPr sz="1800" dirty="0">
                <a:latin typeface="Calibri"/>
                <a:cs typeface="Calibri"/>
              </a:rPr>
              <a:t> </a:t>
            </a:r>
            <a:r>
              <a:rPr sz="1800" spc="-10" dirty="0">
                <a:latin typeface="Calibri"/>
                <a:cs typeface="Calibri"/>
              </a:rPr>
              <a:t>Flipkart.</a:t>
            </a:r>
            <a:r>
              <a:rPr sz="1800" spc="25" dirty="0">
                <a:latin typeface="Calibri"/>
                <a:cs typeface="Calibri"/>
              </a:rPr>
              <a:t> </a:t>
            </a:r>
            <a:r>
              <a:rPr sz="1800" spc="-5" dirty="0">
                <a:latin typeface="Calibri"/>
                <a:cs typeface="Calibri"/>
              </a:rPr>
              <a:t>This</a:t>
            </a:r>
            <a:r>
              <a:rPr sz="1800" spc="15" dirty="0">
                <a:latin typeface="Calibri"/>
                <a:cs typeface="Calibri"/>
              </a:rPr>
              <a:t> </a:t>
            </a:r>
            <a:r>
              <a:rPr sz="1800" spc="-10" dirty="0">
                <a:latin typeface="Calibri"/>
                <a:cs typeface="Calibri"/>
              </a:rPr>
              <a:t>can</a:t>
            </a:r>
            <a:r>
              <a:rPr sz="1800" spc="20" dirty="0">
                <a:latin typeface="Calibri"/>
                <a:cs typeface="Calibri"/>
              </a:rPr>
              <a:t> </a:t>
            </a:r>
            <a:r>
              <a:rPr sz="1800" spc="-5" dirty="0">
                <a:latin typeface="Calibri"/>
                <a:cs typeface="Calibri"/>
              </a:rPr>
              <a:t>be</a:t>
            </a:r>
            <a:r>
              <a:rPr sz="1800" spc="15" dirty="0">
                <a:latin typeface="Calibri"/>
                <a:cs typeface="Calibri"/>
              </a:rPr>
              <a:t> </a:t>
            </a:r>
            <a:r>
              <a:rPr sz="1800" spc="-10" dirty="0">
                <a:latin typeface="Calibri"/>
                <a:cs typeface="Calibri"/>
              </a:rPr>
              <a:t>explained</a:t>
            </a:r>
            <a:r>
              <a:rPr sz="1800" spc="65" dirty="0">
                <a:latin typeface="Calibri"/>
                <a:cs typeface="Calibri"/>
              </a:rPr>
              <a:t> </a:t>
            </a:r>
            <a:r>
              <a:rPr sz="1800" spc="-5" dirty="0">
                <a:latin typeface="Calibri"/>
                <a:cs typeface="Calibri"/>
              </a:rPr>
              <a:t>easily</a:t>
            </a:r>
            <a:r>
              <a:rPr sz="1800" spc="20" dirty="0">
                <a:latin typeface="Calibri"/>
                <a:cs typeface="Calibri"/>
              </a:rPr>
              <a:t> </a:t>
            </a:r>
            <a:r>
              <a:rPr sz="1800" spc="-5" dirty="0">
                <a:latin typeface="Calibri"/>
                <a:cs typeface="Calibri"/>
              </a:rPr>
              <a:t>by</a:t>
            </a:r>
            <a:r>
              <a:rPr sz="1800" spc="5" dirty="0">
                <a:latin typeface="Calibri"/>
                <a:cs typeface="Calibri"/>
              </a:rPr>
              <a:t> </a:t>
            </a:r>
            <a:r>
              <a:rPr sz="1800" spc="-10" dirty="0">
                <a:latin typeface="Calibri"/>
                <a:cs typeface="Calibri"/>
              </a:rPr>
              <a:t>previous</a:t>
            </a:r>
            <a:r>
              <a:rPr sz="1800" spc="40" dirty="0">
                <a:latin typeface="Calibri"/>
                <a:cs typeface="Calibri"/>
              </a:rPr>
              <a:t> </a:t>
            </a:r>
            <a:r>
              <a:rPr sz="1800" spc="-15" dirty="0">
                <a:latin typeface="Calibri"/>
                <a:cs typeface="Calibri"/>
              </a:rPr>
              <a:t>result</a:t>
            </a:r>
            <a:r>
              <a:rPr sz="1800" spc="15" dirty="0">
                <a:latin typeface="Calibri"/>
                <a:cs typeface="Calibri"/>
              </a:rPr>
              <a:t> </a:t>
            </a:r>
            <a:r>
              <a:rPr sz="1800" spc="-10" dirty="0">
                <a:latin typeface="Calibri"/>
                <a:cs typeface="Calibri"/>
              </a:rPr>
              <a:t>that</a:t>
            </a:r>
            <a:r>
              <a:rPr sz="1800" spc="50" dirty="0">
                <a:latin typeface="Calibri"/>
                <a:cs typeface="Calibri"/>
              </a:rPr>
              <a:t> </a:t>
            </a:r>
            <a:r>
              <a:rPr sz="1800" spc="-10" dirty="0">
                <a:latin typeface="Calibri"/>
                <a:cs typeface="Calibri"/>
              </a:rPr>
              <a:t>we got.</a:t>
            </a:r>
            <a:r>
              <a:rPr sz="1800" spc="25" dirty="0">
                <a:latin typeface="Calibri"/>
                <a:cs typeface="Calibri"/>
              </a:rPr>
              <a:t> </a:t>
            </a:r>
            <a:r>
              <a:rPr sz="1800" spc="-5" dirty="0">
                <a:latin typeface="Calibri"/>
                <a:cs typeface="Calibri"/>
              </a:rPr>
              <a:t>These</a:t>
            </a:r>
            <a:r>
              <a:rPr sz="1800" spc="15" dirty="0">
                <a:latin typeface="Calibri"/>
                <a:cs typeface="Calibri"/>
              </a:rPr>
              <a:t> </a:t>
            </a:r>
            <a:r>
              <a:rPr sz="1800" spc="-10" dirty="0">
                <a:latin typeface="Calibri"/>
                <a:cs typeface="Calibri"/>
              </a:rPr>
              <a:t>two</a:t>
            </a:r>
            <a:r>
              <a:rPr sz="1800" spc="10" dirty="0">
                <a:latin typeface="Calibri"/>
                <a:cs typeface="Calibri"/>
              </a:rPr>
              <a:t> </a:t>
            </a:r>
            <a:r>
              <a:rPr sz="1800" spc="-10" dirty="0">
                <a:latin typeface="Calibri"/>
                <a:cs typeface="Calibri"/>
              </a:rPr>
              <a:t>companies</a:t>
            </a:r>
            <a:r>
              <a:rPr sz="1800" spc="15" dirty="0">
                <a:latin typeface="Calibri"/>
                <a:cs typeface="Calibri"/>
              </a:rPr>
              <a:t> </a:t>
            </a:r>
            <a:r>
              <a:rPr sz="1800" spc="-10" dirty="0">
                <a:latin typeface="Calibri"/>
                <a:cs typeface="Calibri"/>
              </a:rPr>
              <a:t>are</a:t>
            </a:r>
            <a:r>
              <a:rPr sz="1800" spc="20" dirty="0">
                <a:latin typeface="Calibri"/>
                <a:cs typeface="Calibri"/>
              </a:rPr>
              <a:t> </a:t>
            </a:r>
            <a:r>
              <a:rPr sz="1800" spc="-10" dirty="0">
                <a:latin typeface="Calibri"/>
                <a:cs typeface="Calibri"/>
              </a:rPr>
              <a:t>most </a:t>
            </a:r>
            <a:r>
              <a:rPr sz="1800" spc="-5" dirty="0">
                <a:latin typeface="Calibri"/>
                <a:cs typeface="Calibri"/>
              </a:rPr>
              <a:t> </a:t>
            </a:r>
            <a:r>
              <a:rPr sz="1800" spc="-15" dirty="0">
                <a:latin typeface="Calibri"/>
                <a:cs typeface="Calibri"/>
              </a:rPr>
              <a:t>trusted</a:t>
            </a:r>
            <a:r>
              <a:rPr sz="1800" spc="35" dirty="0">
                <a:latin typeface="Calibri"/>
                <a:cs typeface="Calibri"/>
              </a:rPr>
              <a:t> </a:t>
            </a:r>
            <a:r>
              <a:rPr sz="1800" spc="-5" dirty="0">
                <a:latin typeface="Calibri"/>
                <a:cs typeface="Calibri"/>
              </a:rPr>
              <a:t>in</a:t>
            </a:r>
            <a:r>
              <a:rPr sz="1800" spc="10" dirty="0">
                <a:latin typeface="Calibri"/>
                <a:cs typeface="Calibri"/>
              </a:rPr>
              <a:t> </a:t>
            </a:r>
            <a:r>
              <a:rPr sz="1800" spc="-5" dirty="0">
                <a:latin typeface="Calibri"/>
                <a:cs typeface="Calibri"/>
              </a:rPr>
              <a:t>the</a:t>
            </a:r>
            <a:r>
              <a:rPr sz="1800" spc="40" dirty="0">
                <a:latin typeface="Calibri"/>
                <a:cs typeface="Calibri"/>
              </a:rPr>
              <a:t> </a:t>
            </a:r>
            <a:r>
              <a:rPr sz="1800" spc="-10" dirty="0">
                <a:latin typeface="Calibri"/>
                <a:cs typeface="Calibri"/>
              </a:rPr>
              <a:t>industry</a:t>
            </a:r>
            <a:r>
              <a:rPr sz="1800" spc="45" dirty="0">
                <a:latin typeface="Calibri"/>
                <a:cs typeface="Calibri"/>
              </a:rPr>
              <a:t> </a:t>
            </a:r>
            <a:r>
              <a:rPr sz="1800" spc="-5" dirty="0">
                <a:latin typeface="Calibri"/>
                <a:cs typeface="Calibri"/>
              </a:rPr>
              <a:t>and</a:t>
            </a:r>
            <a:r>
              <a:rPr sz="1800" spc="35" dirty="0">
                <a:latin typeface="Calibri"/>
                <a:cs typeface="Calibri"/>
              </a:rPr>
              <a:t> </a:t>
            </a:r>
            <a:r>
              <a:rPr sz="1800" spc="-10" dirty="0">
                <a:latin typeface="Calibri"/>
                <a:cs typeface="Calibri"/>
              </a:rPr>
              <a:t>hence,</a:t>
            </a:r>
            <a:r>
              <a:rPr sz="1800" spc="55" dirty="0">
                <a:latin typeface="Calibri"/>
                <a:cs typeface="Calibri"/>
              </a:rPr>
              <a:t> </a:t>
            </a:r>
            <a:r>
              <a:rPr sz="1800" spc="-15" dirty="0">
                <a:latin typeface="Calibri"/>
                <a:cs typeface="Calibri"/>
              </a:rPr>
              <a:t>have</a:t>
            </a:r>
            <a:r>
              <a:rPr sz="1800" spc="15" dirty="0">
                <a:latin typeface="Calibri"/>
                <a:cs typeface="Calibri"/>
              </a:rPr>
              <a:t> </a:t>
            </a:r>
            <a:r>
              <a:rPr sz="1800" dirty="0">
                <a:latin typeface="Calibri"/>
                <a:cs typeface="Calibri"/>
              </a:rPr>
              <a:t>a </a:t>
            </a:r>
            <a:r>
              <a:rPr sz="1800" spc="-15" dirty="0">
                <a:latin typeface="Calibri"/>
                <a:cs typeface="Calibri"/>
              </a:rPr>
              <a:t>huge</a:t>
            </a:r>
            <a:r>
              <a:rPr sz="1800" spc="35" dirty="0">
                <a:latin typeface="Calibri"/>
                <a:cs typeface="Calibri"/>
              </a:rPr>
              <a:t> </a:t>
            </a:r>
            <a:r>
              <a:rPr sz="1800" spc="-20" dirty="0">
                <a:latin typeface="Calibri"/>
                <a:cs typeface="Calibri"/>
              </a:rPr>
              <a:t>reliability.</a:t>
            </a:r>
            <a:r>
              <a:rPr sz="1800" spc="45" dirty="0">
                <a:latin typeface="Calibri"/>
                <a:cs typeface="Calibri"/>
              </a:rPr>
              <a:t> </a:t>
            </a:r>
            <a:r>
              <a:rPr sz="1800" spc="-10" dirty="0">
                <a:latin typeface="Calibri"/>
                <a:cs typeface="Calibri"/>
              </a:rPr>
              <a:t>Also,</a:t>
            </a:r>
            <a:r>
              <a:rPr sz="1800" spc="5" dirty="0">
                <a:latin typeface="Calibri"/>
                <a:cs typeface="Calibri"/>
              </a:rPr>
              <a:t> </a:t>
            </a:r>
            <a:r>
              <a:rPr sz="1800" spc="-5" dirty="0">
                <a:latin typeface="Calibri"/>
                <a:cs typeface="Calibri"/>
              </a:rPr>
              <a:t>the</a:t>
            </a:r>
            <a:r>
              <a:rPr sz="1800" spc="15" dirty="0">
                <a:latin typeface="Calibri"/>
                <a:cs typeface="Calibri"/>
              </a:rPr>
              <a:t> </a:t>
            </a:r>
            <a:r>
              <a:rPr sz="1800" spc="-10" dirty="0">
                <a:latin typeface="Calibri"/>
                <a:cs typeface="Calibri"/>
              </a:rPr>
              <a:t>sellers</a:t>
            </a:r>
            <a:r>
              <a:rPr sz="1800" spc="40" dirty="0">
                <a:latin typeface="Calibri"/>
                <a:cs typeface="Calibri"/>
              </a:rPr>
              <a:t> </a:t>
            </a:r>
            <a:r>
              <a:rPr sz="1800" spc="-15" dirty="0">
                <a:latin typeface="Calibri"/>
                <a:cs typeface="Calibri"/>
              </a:rPr>
              <a:t>listed</a:t>
            </a:r>
            <a:r>
              <a:rPr sz="1800" spc="35" dirty="0">
                <a:latin typeface="Calibri"/>
                <a:cs typeface="Calibri"/>
              </a:rPr>
              <a:t> </a:t>
            </a:r>
            <a:r>
              <a:rPr sz="1800" dirty="0">
                <a:latin typeface="Calibri"/>
                <a:cs typeface="Calibri"/>
              </a:rPr>
              <a:t>on</a:t>
            </a:r>
            <a:r>
              <a:rPr sz="1800" spc="-10" dirty="0">
                <a:latin typeface="Calibri"/>
                <a:cs typeface="Calibri"/>
              </a:rPr>
              <a:t> these</a:t>
            </a:r>
            <a:r>
              <a:rPr sz="1800" spc="40" dirty="0">
                <a:latin typeface="Calibri"/>
                <a:cs typeface="Calibri"/>
              </a:rPr>
              <a:t> </a:t>
            </a:r>
            <a:r>
              <a:rPr sz="1800" spc="-15" dirty="0">
                <a:latin typeface="Calibri"/>
                <a:cs typeface="Calibri"/>
              </a:rPr>
              <a:t>websites</a:t>
            </a:r>
            <a:r>
              <a:rPr sz="1800" spc="35" dirty="0">
                <a:latin typeface="Calibri"/>
                <a:cs typeface="Calibri"/>
              </a:rPr>
              <a:t> </a:t>
            </a:r>
            <a:r>
              <a:rPr sz="1800" spc="-10" dirty="0">
                <a:latin typeface="Calibri"/>
                <a:cs typeface="Calibri"/>
              </a:rPr>
              <a:t>are </a:t>
            </a:r>
            <a:r>
              <a:rPr sz="1800" spc="-5" dirty="0">
                <a:latin typeface="Calibri"/>
                <a:cs typeface="Calibri"/>
              </a:rPr>
              <a:t> </a:t>
            </a:r>
            <a:r>
              <a:rPr sz="1800" spc="-20" dirty="0">
                <a:latin typeface="Calibri"/>
                <a:cs typeface="Calibri"/>
              </a:rPr>
              <a:t>generally</a:t>
            </a:r>
            <a:r>
              <a:rPr sz="1800" spc="75" dirty="0">
                <a:latin typeface="Calibri"/>
                <a:cs typeface="Calibri"/>
              </a:rPr>
              <a:t> </a:t>
            </a:r>
            <a:r>
              <a:rPr sz="1800" spc="-10" dirty="0">
                <a:latin typeface="Calibri"/>
                <a:cs typeface="Calibri"/>
              </a:rPr>
              <a:t>from</a:t>
            </a:r>
            <a:r>
              <a:rPr sz="1800" spc="5" dirty="0">
                <a:latin typeface="Calibri"/>
                <a:cs typeface="Calibri"/>
              </a:rPr>
              <a:t> </a:t>
            </a:r>
            <a:r>
              <a:rPr sz="1800" spc="-5" dirty="0">
                <a:latin typeface="Calibri"/>
                <a:cs typeface="Calibri"/>
              </a:rPr>
              <a:t>Tier</a:t>
            </a:r>
            <a:r>
              <a:rPr sz="1800" spc="5" dirty="0">
                <a:latin typeface="Calibri"/>
                <a:cs typeface="Calibri"/>
              </a:rPr>
              <a:t> </a:t>
            </a:r>
            <a:r>
              <a:rPr sz="1800" dirty="0">
                <a:latin typeface="Calibri"/>
                <a:cs typeface="Calibri"/>
              </a:rPr>
              <a:t>1</a:t>
            </a:r>
            <a:r>
              <a:rPr sz="1800" spc="5" dirty="0">
                <a:latin typeface="Calibri"/>
                <a:cs typeface="Calibri"/>
              </a:rPr>
              <a:t> </a:t>
            </a:r>
            <a:r>
              <a:rPr sz="1800" spc="-5" dirty="0">
                <a:latin typeface="Calibri"/>
                <a:cs typeface="Calibri"/>
              </a:rPr>
              <a:t>cities</a:t>
            </a:r>
            <a:r>
              <a:rPr sz="1800" spc="15" dirty="0">
                <a:latin typeface="Calibri"/>
                <a:cs typeface="Calibri"/>
              </a:rPr>
              <a:t> </a:t>
            </a:r>
            <a:r>
              <a:rPr sz="1800" dirty="0">
                <a:latin typeface="Calibri"/>
                <a:cs typeface="Calibri"/>
              </a:rPr>
              <a:t>as</a:t>
            </a:r>
            <a:r>
              <a:rPr sz="1800" spc="20" dirty="0">
                <a:latin typeface="Calibri"/>
                <a:cs typeface="Calibri"/>
              </a:rPr>
              <a:t> </a:t>
            </a:r>
            <a:r>
              <a:rPr sz="1800" spc="-10" dirty="0">
                <a:latin typeface="Calibri"/>
                <a:cs typeface="Calibri"/>
              </a:rPr>
              <a:t>compared</a:t>
            </a:r>
            <a:r>
              <a:rPr sz="1800" spc="15" dirty="0">
                <a:latin typeface="Calibri"/>
                <a:cs typeface="Calibri"/>
              </a:rPr>
              <a:t> </a:t>
            </a:r>
            <a:r>
              <a:rPr sz="1800" spc="-15" dirty="0">
                <a:latin typeface="Calibri"/>
                <a:cs typeface="Calibri"/>
              </a:rPr>
              <a:t>to</a:t>
            </a:r>
            <a:r>
              <a:rPr sz="1800" spc="35" dirty="0">
                <a:latin typeface="Calibri"/>
                <a:cs typeface="Calibri"/>
              </a:rPr>
              <a:t> </a:t>
            </a:r>
            <a:r>
              <a:rPr sz="1800" spc="-10" dirty="0">
                <a:latin typeface="Calibri"/>
                <a:cs typeface="Calibri"/>
              </a:rPr>
              <a:t>Snapdeal</a:t>
            </a:r>
            <a:r>
              <a:rPr sz="1800" spc="70" dirty="0">
                <a:latin typeface="Calibri"/>
                <a:cs typeface="Calibri"/>
              </a:rPr>
              <a:t> </a:t>
            </a:r>
            <a:r>
              <a:rPr sz="1800" spc="-5" dirty="0">
                <a:latin typeface="Calibri"/>
                <a:cs typeface="Calibri"/>
              </a:rPr>
              <a:t>and</a:t>
            </a:r>
            <a:r>
              <a:rPr sz="1800" spc="15" dirty="0">
                <a:latin typeface="Calibri"/>
                <a:cs typeface="Calibri"/>
              </a:rPr>
              <a:t> </a:t>
            </a:r>
            <a:r>
              <a:rPr sz="1800" spc="-15" dirty="0">
                <a:latin typeface="Calibri"/>
                <a:cs typeface="Calibri"/>
              </a:rPr>
              <a:t>PayTM</a:t>
            </a:r>
            <a:r>
              <a:rPr sz="1800" spc="-20" dirty="0">
                <a:latin typeface="Calibri"/>
                <a:cs typeface="Calibri"/>
              </a:rPr>
              <a:t> </a:t>
            </a:r>
            <a:r>
              <a:rPr sz="1800" spc="-5" dirty="0">
                <a:latin typeface="Calibri"/>
                <a:cs typeface="Calibri"/>
              </a:rPr>
              <a:t>which</a:t>
            </a:r>
            <a:r>
              <a:rPr sz="1800" spc="15" dirty="0">
                <a:latin typeface="Calibri"/>
                <a:cs typeface="Calibri"/>
              </a:rPr>
              <a:t> </a:t>
            </a:r>
            <a:r>
              <a:rPr sz="1800" spc="-20" dirty="0">
                <a:latin typeface="Calibri"/>
                <a:cs typeface="Calibri"/>
              </a:rPr>
              <a:t>have</a:t>
            </a:r>
            <a:r>
              <a:rPr sz="1800" spc="20" dirty="0">
                <a:latin typeface="Calibri"/>
                <a:cs typeface="Calibri"/>
              </a:rPr>
              <a:t> </a:t>
            </a:r>
            <a:r>
              <a:rPr sz="1800" spc="-5" dirty="0">
                <a:latin typeface="Calibri"/>
                <a:cs typeface="Calibri"/>
              </a:rPr>
              <a:t>more</a:t>
            </a:r>
            <a:r>
              <a:rPr sz="1800" spc="20" dirty="0">
                <a:latin typeface="Calibri"/>
                <a:cs typeface="Calibri"/>
              </a:rPr>
              <a:t> </a:t>
            </a:r>
            <a:r>
              <a:rPr sz="1800" spc="-15" dirty="0">
                <a:latin typeface="Calibri"/>
                <a:cs typeface="Calibri"/>
              </a:rPr>
              <a:t>sellers</a:t>
            </a:r>
            <a:r>
              <a:rPr sz="1800" spc="20" dirty="0">
                <a:latin typeface="Calibri"/>
                <a:cs typeface="Calibri"/>
              </a:rPr>
              <a:t> </a:t>
            </a:r>
            <a:r>
              <a:rPr sz="1800" spc="-10" dirty="0">
                <a:latin typeface="Calibri"/>
                <a:cs typeface="Calibri"/>
              </a:rPr>
              <a:t>from</a:t>
            </a:r>
            <a:r>
              <a:rPr sz="1800" spc="5" dirty="0">
                <a:latin typeface="Calibri"/>
                <a:cs typeface="Calibri"/>
              </a:rPr>
              <a:t> </a:t>
            </a:r>
            <a:r>
              <a:rPr sz="1800" spc="-5" dirty="0">
                <a:latin typeface="Calibri"/>
                <a:cs typeface="Calibri"/>
              </a:rPr>
              <a:t>tier</a:t>
            </a:r>
            <a:r>
              <a:rPr sz="1800" spc="20" dirty="0">
                <a:latin typeface="Calibri"/>
                <a:cs typeface="Calibri"/>
              </a:rPr>
              <a:t> </a:t>
            </a:r>
            <a:r>
              <a:rPr sz="1800" dirty="0">
                <a:latin typeface="Calibri"/>
                <a:cs typeface="Calibri"/>
              </a:rPr>
              <a:t>2</a:t>
            </a:r>
            <a:r>
              <a:rPr sz="1800" spc="10" dirty="0">
                <a:latin typeface="Calibri"/>
                <a:cs typeface="Calibri"/>
              </a:rPr>
              <a:t> </a:t>
            </a:r>
            <a:r>
              <a:rPr sz="1800" spc="-5" dirty="0">
                <a:latin typeface="Calibri"/>
                <a:cs typeface="Calibri"/>
              </a:rPr>
              <a:t>and</a:t>
            </a:r>
            <a:r>
              <a:rPr sz="1800" spc="15" dirty="0">
                <a:latin typeface="Calibri"/>
                <a:cs typeface="Calibri"/>
              </a:rPr>
              <a:t> </a:t>
            </a:r>
            <a:r>
              <a:rPr sz="1800" dirty="0">
                <a:latin typeface="Calibri"/>
                <a:cs typeface="Calibri"/>
              </a:rPr>
              <a:t>3 </a:t>
            </a:r>
            <a:r>
              <a:rPr sz="1800" spc="5" dirty="0">
                <a:latin typeface="Calibri"/>
                <a:cs typeface="Calibri"/>
              </a:rPr>
              <a:t> </a:t>
            </a:r>
            <a:r>
              <a:rPr sz="1800" spc="-5" dirty="0">
                <a:latin typeface="Calibri"/>
                <a:cs typeface="Calibri"/>
              </a:rPr>
              <a:t>cities.</a:t>
            </a:r>
            <a:r>
              <a:rPr sz="1800" spc="20" dirty="0">
                <a:latin typeface="Calibri"/>
                <a:cs typeface="Calibri"/>
              </a:rPr>
              <a:t> </a:t>
            </a:r>
            <a:r>
              <a:rPr sz="1800" spc="-10" dirty="0">
                <a:latin typeface="Calibri"/>
                <a:cs typeface="Calibri"/>
              </a:rPr>
              <a:t>Also,</a:t>
            </a:r>
            <a:r>
              <a:rPr sz="1800" spc="5" dirty="0">
                <a:latin typeface="Calibri"/>
                <a:cs typeface="Calibri"/>
              </a:rPr>
              <a:t> </a:t>
            </a:r>
            <a:r>
              <a:rPr sz="1800" spc="-10" dirty="0">
                <a:latin typeface="Calibri"/>
                <a:cs typeface="Calibri"/>
              </a:rPr>
              <a:t>these</a:t>
            </a:r>
            <a:r>
              <a:rPr sz="1800" spc="15" dirty="0">
                <a:latin typeface="Calibri"/>
                <a:cs typeface="Calibri"/>
              </a:rPr>
              <a:t> </a:t>
            </a:r>
            <a:r>
              <a:rPr sz="1800" spc="-15" dirty="0">
                <a:latin typeface="Calibri"/>
                <a:cs typeface="Calibri"/>
              </a:rPr>
              <a:t>websites</a:t>
            </a:r>
            <a:r>
              <a:rPr sz="1800" spc="65" dirty="0">
                <a:latin typeface="Calibri"/>
                <a:cs typeface="Calibri"/>
              </a:rPr>
              <a:t> </a:t>
            </a:r>
            <a:r>
              <a:rPr sz="1800" spc="-15" dirty="0">
                <a:latin typeface="Calibri"/>
                <a:cs typeface="Calibri"/>
              </a:rPr>
              <a:t>have</a:t>
            </a:r>
            <a:r>
              <a:rPr sz="1800" spc="20" dirty="0">
                <a:latin typeface="Calibri"/>
                <a:cs typeface="Calibri"/>
              </a:rPr>
              <a:t> </a:t>
            </a:r>
            <a:r>
              <a:rPr sz="1800" spc="-5" dirty="0">
                <a:latin typeface="Calibri"/>
                <a:cs typeface="Calibri"/>
              </a:rPr>
              <a:t>the</a:t>
            </a:r>
            <a:r>
              <a:rPr sz="1800" spc="15" dirty="0">
                <a:latin typeface="Calibri"/>
                <a:cs typeface="Calibri"/>
              </a:rPr>
              <a:t> </a:t>
            </a:r>
            <a:r>
              <a:rPr sz="1800" spc="-10" dirty="0">
                <a:latin typeface="Calibri"/>
                <a:cs typeface="Calibri"/>
              </a:rPr>
              <a:t>most</a:t>
            </a:r>
            <a:r>
              <a:rPr sz="1800" spc="5" dirty="0">
                <a:latin typeface="Calibri"/>
                <a:cs typeface="Calibri"/>
              </a:rPr>
              <a:t> </a:t>
            </a:r>
            <a:r>
              <a:rPr sz="1800" spc="-15" dirty="0">
                <a:latin typeface="Calibri"/>
                <a:cs typeface="Calibri"/>
              </a:rPr>
              <a:t>lenient</a:t>
            </a:r>
            <a:r>
              <a:rPr sz="1800" spc="70" dirty="0">
                <a:latin typeface="Calibri"/>
                <a:cs typeface="Calibri"/>
              </a:rPr>
              <a:t> </a:t>
            </a:r>
            <a:r>
              <a:rPr sz="1800" spc="-10" dirty="0">
                <a:latin typeface="Calibri"/>
                <a:cs typeface="Calibri"/>
              </a:rPr>
              <a:t>return</a:t>
            </a:r>
            <a:r>
              <a:rPr sz="1800" spc="10" dirty="0">
                <a:latin typeface="Calibri"/>
                <a:cs typeface="Calibri"/>
              </a:rPr>
              <a:t> </a:t>
            </a:r>
            <a:r>
              <a:rPr sz="1800" spc="-5" dirty="0">
                <a:latin typeface="Calibri"/>
                <a:cs typeface="Calibri"/>
              </a:rPr>
              <a:t>policies</a:t>
            </a:r>
            <a:r>
              <a:rPr sz="1800" spc="40" dirty="0">
                <a:latin typeface="Calibri"/>
                <a:cs typeface="Calibri"/>
              </a:rPr>
              <a:t> </a:t>
            </a:r>
            <a:r>
              <a:rPr sz="1800" dirty="0">
                <a:latin typeface="Calibri"/>
                <a:cs typeface="Calibri"/>
              </a:rPr>
              <a:t>as</a:t>
            </a:r>
            <a:r>
              <a:rPr sz="1800" spc="-5" dirty="0">
                <a:latin typeface="Calibri"/>
                <a:cs typeface="Calibri"/>
              </a:rPr>
              <a:t> </a:t>
            </a:r>
            <a:r>
              <a:rPr sz="1800" spc="-10" dirty="0">
                <a:latin typeface="Calibri"/>
                <a:cs typeface="Calibri"/>
              </a:rPr>
              <a:t>compared</a:t>
            </a:r>
            <a:r>
              <a:rPr sz="1800" spc="35" dirty="0">
                <a:latin typeface="Calibri"/>
                <a:cs typeface="Calibri"/>
              </a:rPr>
              <a:t> </a:t>
            </a:r>
            <a:r>
              <a:rPr sz="1800" spc="-15" dirty="0">
                <a:latin typeface="Calibri"/>
                <a:cs typeface="Calibri"/>
              </a:rPr>
              <a:t>to</a:t>
            </a:r>
            <a:r>
              <a:rPr sz="1800" spc="10" dirty="0">
                <a:latin typeface="Calibri"/>
                <a:cs typeface="Calibri"/>
              </a:rPr>
              <a:t> </a:t>
            </a:r>
            <a:r>
              <a:rPr sz="1800" spc="-10" dirty="0">
                <a:latin typeface="Calibri"/>
                <a:cs typeface="Calibri"/>
              </a:rPr>
              <a:t>others</a:t>
            </a:r>
            <a:r>
              <a:rPr sz="1800" spc="-5" dirty="0">
                <a:latin typeface="Calibri"/>
                <a:cs typeface="Calibri"/>
              </a:rPr>
              <a:t> and</a:t>
            </a:r>
            <a:r>
              <a:rPr sz="1800" spc="35" dirty="0">
                <a:latin typeface="Calibri"/>
                <a:cs typeface="Calibri"/>
              </a:rPr>
              <a:t> </a:t>
            </a:r>
            <a:r>
              <a:rPr sz="1800" spc="-5" dirty="0">
                <a:latin typeface="Calibri"/>
                <a:cs typeface="Calibri"/>
              </a:rPr>
              <a:t>also</a:t>
            </a:r>
            <a:r>
              <a:rPr sz="1800" spc="10" dirty="0">
                <a:latin typeface="Calibri"/>
                <a:cs typeface="Calibri"/>
              </a:rPr>
              <a:t> </a:t>
            </a:r>
            <a:r>
              <a:rPr sz="1800" spc="-5" dirty="0">
                <a:latin typeface="Calibri"/>
                <a:cs typeface="Calibri"/>
              </a:rPr>
              <a:t>the</a:t>
            </a:r>
            <a:r>
              <a:rPr sz="1800" spc="20" dirty="0">
                <a:latin typeface="Calibri"/>
                <a:cs typeface="Calibri"/>
              </a:rPr>
              <a:t> </a:t>
            </a:r>
            <a:r>
              <a:rPr sz="1800" spc="-5" dirty="0">
                <a:latin typeface="Calibri"/>
                <a:cs typeface="Calibri"/>
              </a:rPr>
              <a:t>time </a:t>
            </a:r>
            <a:r>
              <a:rPr sz="1800" dirty="0">
                <a:latin typeface="Calibri"/>
                <a:cs typeface="Calibri"/>
              </a:rPr>
              <a:t> </a:t>
            </a:r>
            <a:r>
              <a:rPr sz="1800" spc="-15" dirty="0">
                <a:latin typeface="Calibri"/>
                <a:cs typeface="Calibri"/>
              </a:rPr>
              <a:t>required</a:t>
            </a:r>
            <a:r>
              <a:rPr sz="1800" spc="55" dirty="0">
                <a:latin typeface="Calibri"/>
                <a:cs typeface="Calibri"/>
              </a:rPr>
              <a:t> </a:t>
            </a:r>
            <a:r>
              <a:rPr sz="1800" spc="-15" dirty="0">
                <a:latin typeface="Calibri"/>
                <a:cs typeface="Calibri"/>
              </a:rPr>
              <a:t>to</a:t>
            </a:r>
            <a:r>
              <a:rPr sz="1800" spc="5" dirty="0">
                <a:latin typeface="Calibri"/>
                <a:cs typeface="Calibri"/>
              </a:rPr>
              <a:t> </a:t>
            </a:r>
            <a:r>
              <a:rPr sz="1800" spc="-10" dirty="0">
                <a:latin typeface="Calibri"/>
                <a:cs typeface="Calibri"/>
              </a:rPr>
              <a:t>process</a:t>
            </a:r>
            <a:r>
              <a:rPr sz="1800" spc="15" dirty="0">
                <a:latin typeface="Calibri"/>
                <a:cs typeface="Calibri"/>
              </a:rPr>
              <a:t> </a:t>
            </a:r>
            <a:r>
              <a:rPr sz="1800" dirty="0">
                <a:latin typeface="Calibri"/>
                <a:cs typeface="Calibri"/>
              </a:rPr>
              <a:t>a</a:t>
            </a:r>
            <a:r>
              <a:rPr sz="1800" spc="-5" dirty="0">
                <a:latin typeface="Calibri"/>
                <a:cs typeface="Calibri"/>
              </a:rPr>
              <a:t> </a:t>
            </a:r>
            <a:r>
              <a:rPr sz="1800" spc="-10" dirty="0">
                <a:latin typeface="Calibri"/>
                <a:cs typeface="Calibri"/>
              </a:rPr>
              <a:t>return</a:t>
            </a:r>
            <a:r>
              <a:rPr sz="1800" spc="30" dirty="0">
                <a:latin typeface="Calibri"/>
                <a:cs typeface="Calibri"/>
              </a:rPr>
              <a:t> </a:t>
            </a:r>
            <a:r>
              <a:rPr sz="1800" spc="-5" dirty="0">
                <a:latin typeface="Calibri"/>
                <a:cs typeface="Calibri"/>
              </a:rPr>
              <a:t>is</a:t>
            </a:r>
            <a:r>
              <a:rPr sz="1800" spc="-10" dirty="0">
                <a:latin typeface="Calibri"/>
                <a:cs typeface="Calibri"/>
              </a:rPr>
              <a:t> </a:t>
            </a:r>
            <a:r>
              <a:rPr sz="1800" dirty="0">
                <a:latin typeface="Calibri"/>
                <a:cs typeface="Calibri"/>
              </a:rPr>
              <a:t>low</a:t>
            </a:r>
            <a:r>
              <a:rPr sz="1800" spc="5" dirty="0">
                <a:latin typeface="Calibri"/>
                <a:cs typeface="Calibri"/>
              </a:rPr>
              <a:t> </a:t>
            </a:r>
            <a:r>
              <a:rPr sz="1800" spc="-15" dirty="0">
                <a:latin typeface="Calibri"/>
                <a:cs typeface="Calibri"/>
              </a:rPr>
              <a:t>for</a:t>
            </a:r>
            <a:r>
              <a:rPr sz="1800" dirty="0">
                <a:latin typeface="Calibri"/>
                <a:cs typeface="Calibri"/>
              </a:rPr>
              <a:t> </a:t>
            </a:r>
            <a:r>
              <a:rPr sz="1800" spc="-10" dirty="0">
                <a:latin typeface="Calibri"/>
                <a:cs typeface="Calibri"/>
              </a:rPr>
              <a:t>these.</a:t>
            </a:r>
            <a:endParaRPr sz="180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object 3"/>
          <p:cNvSpPr txBox="1"/>
          <p:nvPr/>
        </p:nvSpPr>
        <p:spPr>
          <a:xfrm>
            <a:off x="917244" y="563846"/>
            <a:ext cx="10302875" cy="4612160"/>
          </a:xfrm>
          <a:prstGeom prst="rect">
            <a:avLst/>
          </a:prstGeom>
        </p:spPr>
        <p:txBody>
          <a:bodyPr vert="horz" wrap="square" lIns="0" tIns="109855" rIns="0" bIns="0" rtlCol="0">
            <a:spAutoFit/>
          </a:bodyPr>
          <a:lstStyle/>
          <a:p>
            <a:pPr marL="12700">
              <a:lnSpc>
                <a:spcPct val="100000"/>
              </a:lnSpc>
              <a:spcBef>
                <a:spcPts val="865"/>
              </a:spcBef>
            </a:pPr>
            <a:r>
              <a:rPr sz="2400" b="1" spc="-10" smtClean="0">
                <a:uFill>
                  <a:solidFill>
                    <a:srgbClr val="000000"/>
                  </a:solidFill>
                </a:uFill>
                <a:latin typeface="Calibri"/>
                <a:cs typeface="Calibri"/>
              </a:rPr>
              <a:t>Understanding</a:t>
            </a:r>
            <a:r>
              <a:rPr lang="en-US" sz="2400" b="1" spc="-10" dirty="0" smtClean="0">
                <a:uFill>
                  <a:solidFill>
                    <a:srgbClr val="000000"/>
                  </a:solidFill>
                </a:uFill>
                <a:latin typeface="Calibri"/>
                <a:cs typeface="Calibri"/>
              </a:rPr>
              <a:t>:</a:t>
            </a:r>
            <a:endParaRPr sz="2400" b="1">
              <a:latin typeface="Calibri"/>
              <a:cs typeface="Calibri"/>
            </a:endParaRPr>
          </a:p>
          <a:p>
            <a:pPr marL="12700" marR="570230">
              <a:lnSpc>
                <a:spcPct val="90000"/>
              </a:lnSpc>
              <a:spcBef>
                <a:spcPts val="1010"/>
              </a:spcBef>
            </a:pPr>
            <a:r>
              <a:rPr sz="2000" spc="-45" dirty="0">
                <a:latin typeface="Calibri"/>
                <a:cs typeface="Calibri"/>
              </a:rPr>
              <a:t>We</a:t>
            </a:r>
            <a:r>
              <a:rPr sz="2000" spc="-15" dirty="0">
                <a:latin typeface="Calibri"/>
                <a:cs typeface="Calibri"/>
              </a:rPr>
              <a:t> </a:t>
            </a:r>
            <a:r>
              <a:rPr sz="2000" spc="-10" dirty="0">
                <a:latin typeface="Calibri"/>
                <a:cs typeface="Calibri"/>
              </a:rPr>
              <a:t>are</a:t>
            </a:r>
            <a:r>
              <a:rPr sz="2000" spc="15" dirty="0">
                <a:latin typeface="Calibri"/>
                <a:cs typeface="Calibri"/>
              </a:rPr>
              <a:t> </a:t>
            </a:r>
            <a:r>
              <a:rPr sz="2000" spc="-10" dirty="0">
                <a:latin typeface="Calibri"/>
                <a:cs typeface="Calibri"/>
              </a:rPr>
              <a:t>provided</a:t>
            </a:r>
            <a:r>
              <a:rPr sz="2000" spc="5" dirty="0">
                <a:latin typeface="Calibri"/>
                <a:cs typeface="Calibri"/>
              </a:rPr>
              <a:t> </a:t>
            </a:r>
            <a:r>
              <a:rPr sz="2000" spc="-5" dirty="0">
                <a:latin typeface="Calibri"/>
                <a:cs typeface="Calibri"/>
              </a:rPr>
              <a:t>with</a:t>
            </a:r>
            <a:r>
              <a:rPr sz="2000" spc="5" dirty="0">
                <a:latin typeface="Calibri"/>
                <a:cs typeface="Calibri"/>
              </a:rPr>
              <a:t> </a:t>
            </a:r>
            <a:r>
              <a:rPr sz="2000" spc="-5" dirty="0">
                <a:latin typeface="Calibri"/>
                <a:cs typeface="Calibri"/>
              </a:rPr>
              <a:t>a</a:t>
            </a:r>
            <a:r>
              <a:rPr sz="2000" spc="10" dirty="0">
                <a:latin typeface="Calibri"/>
                <a:cs typeface="Calibri"/>
              </a:rPr>
              <a:t> </a:t>
            </a:r>
            <a:r>
              <a:rPr sz="2000" spc="-10" dirty="0">
                <a:latin typeface="Calibri"/>
                <a:cs typeface="Calibri"/>
              </a:rPr>
              <a:t>dataset</a:t>
            </a:r>
            <a:r>
              <a:rPr sz="2000" spc="30" dirty="0">
                <a:latin typeface="Calibri"/>
                <a:cs typeface="Calibri"/>
              </a:rPr>
              <a:t> </a:t>
            </a:r>
            <a:r>
              <a:rPr sz="2000" spc="-5" dirty="0">
                <a:latin typeface="Calibri"/>
                <a:cs typeface="Calibri"/>
              </a:rPr>
              <a:t>which</a:t>
            </a:r>
            <a:r>
              <a:rPr sz="2000" spc="5" dirty="0">
                <a:latin typeface="Calibri"/>
                <a:cs typeface="Calibri"/>
              </a:rPr>
              <a:t> </a:t>
            </a:r>
            <a:r>
              <a:rPr sz="2000" spc="-10" dirty="0">
                <a:latin typeface="Calibri"/>
                <a:cs typeface="Calibri"/>
              </a:rPr>
              <a:t>contains</a:t>
            </a:r>
            <a:r>
              <a:rPr sz="2000" spc="10" dirty="0">
                <a:latin typeface="Calibri"/>
                <a:cs typeface="Calibri"/>
              </a:rPr>
              <a:t> </a:t>
            </a:r>
            <a:r>
              <a:rPr sz="2000" spc="-5" dirty="0">
                <a:latin typeface="Calibri"/>
                <a:cs typeface="Calibri"/>
              </a:rPr>
              <a:t>a</a:t>
            </a:r>
            <a:r>
              <a:rPr sz="2000" spc="10" dirty="0">
                <a:latin typeface="Calibri"/>
                <a:cs typeface="Calibri"/>
              </a:rPr>
              <a:t> </a:t>
            </a:r>
            <a:r>
              <a:rPr sz="2000" spc="-15" dirty="0">
                <a:latin typeface="Calibri"/>
                <a:cs typeface="Calibri"/>
              </a:rPr>
              <a:t>more</a:t>
            </a:r>
            <a:r>
              <a:rPr sz="2000" spc="15" dirty="0">
                <a:latin typeface="Calibri"/>
                <a:cs typeface="Calibri"/>
              </a:rPr>
              <a:t> </a:t>
            </a:r>
            <a:r>
              <a:rPr sz="2000" spc="-5" dirty="0">
                <a:latin typeface="Calibri"/>
                <a:cs typeface="Calibri"/>
              </a:rPr>
              <a:t>than</a:t>
            </a:r>
            <a:r>
              <a:rPr sz="2000" spc="15" dirty="0">
                <a:latin typeface="Calibri"/>
                <a:cs typeface="Calibri"/>
              </a:rPr>
              <a:t> </a:t>
            </a:r>
            <a:r>
              <a:rPr sz="2000" spc="-5" dirty="0">
                <a:latin typeface="Calibri"/>
                <a:cs typeface="Calibri"/>
              </a:rPr>
              <a:t>47 </a:t>
            </a:r>
            <a:r>
              <a:rPr sz="2000" spc="-10" dirty="0">
                <a:latin typeface="Calibri"/>
                <a:cs typeface="Calibri"/>
              </a:rPr>
              <a:t>columns</a:t>
            </a:r>
            <a:r>
              <a:rPr sz="2000" spc="15" dirty="0">
                <a:latin typeface="Calibri"/>
                <a:cs typeface="Calibri"/>
              </a:rPr>
              <a:t> </a:t>
            </a:r>
            <a:r>
              <a:rPr sz="2000" spc="-5" dirty="0">
                <a:latin typeface="Calibri"/>
                <a:cs typeface="Calibri"/>
              </a:rPr>
              <a:t>of </a:t>
            </a:r>
            <a:r>
              <a:rPr sz="2000" spc="-20" dirty="0">
                <a:latin typeface="Calibri"/>
                <a:cs typeface="Calibri"/>
              </a:rPr>
              <a:t>factors</a:t>
            </a:r>
            <a:r>
              <a:rPr sz="2000" spc="40" dirty="0">
                <a:latin typeface="Calibri"/>
                <a:cs typeface="Calibri"/>
              </a:rPr>
              <a:t> </a:t>
            </a:r>
            <a:r>
              <a:rPr sz="2000" spc="-5" dirty="0">
                <a:latin typeface="Calibri"/>
                <a:cs typeface="Calibri"/>
              </a:rPr>
              <a:t>that</a:t>
            </a:r>
            <a:r>
              <a:rPr sz="2000" spc="5" dirty="0">
                <a:latin typeface="Calibri"/>
                <a:cs typeface="Calibri"/>
              </a:rPr>
              <a:t> </a:t>
            </a:r>
            <a:r>
              <a:rPr sz="2000" spc="-10" dirty="0">
                <a:latin typeface="Calibri"/>
                <a:cs typeface="Calibri"/>
              </a:rPr>
              <a:t>directly </a:t>
            </a:r>
            <a:r>
              <a:rPr sz="2000" spc="-434" dirty="0">
                <a:latin typeface="Calibri"/>
                <a:cs typeface="Calibri"/>
              </a:rPr>
              <a:t> </a:t>
            </a:r>
            <a:r>
              <a:rPr sz="2000" spc="-20" dirty="0">
                <a:latin typeface="Calibri"/>
                <a:cs typeface="Calibri"/>
              </a:rPr>
              <a:t>affects</a:t>
            </a:r>
            <a:r>
              <a:rPr sz="2000" spc="70" dirty="0">
                <a:latin typeface="Calibri"/>
                <a:cs typeface="Calibri"/>
              </a:rPr>
              <a:t> </a:t>
            </a:r>
            <a:r>
              <a:rPr sz="2000" spc="-5" dirty="0">
                <a:latin typeface="Calibri"/>
                <a:cs typeface="Calibri"/>
              </a:rPr>
              <a:t>a</a:t>
            </a:r>
            <a:r>
              <a:rPr sz="2000" spc="-10" dirty="0">
                <a:latin typeface="Calibri"/>
                <a:cs typeface="Calibri"/>
              </a:rPr>
              <a:t> </a:t>
            </a:r>
            <a:r>
              <a:rPr sz="2000" spc="-5" dirty="0">
                <a:latin typeface="Calibri"/>
                <a:cs typeface="Calibri"/>
              </a:rPr>
              <a:t>online</a:t>
            </a:r>
            <a:r>
              <a:rPr sz="2000" spc="30" dirty="0">
                <a:latin typeface="Calibri"/>
                <a:cs typeface="Calibri"/>
              </a:rPr>
              <a:t> </a:t>
            </a:r>
            <a:r>
              <a:rPr sz="2000" spc="-5" dirty="0">
                <a:latin typeface="Calibri"/>
                <a:cs typeface="Calibri"/>
              </a:rPr>
              <a:t>shopping</a:t>
            </a:r>
            <a:r>
              <a:rPr sz="2000" spc="-20" dirty="0">
                <a:latin typeface="Calibri"/>
                <a:cs typeface="Calibri"/>
              </a:rPr>
              <a:t> store.</a:t>
            </a:r>
            <a:r>
              <a:rPr sz="2000" spc="55" dirty="0">
                <a:latin typeface="Calibri"/>
                <a:cs typeface="Calibri"/>
              </a:rPr>
              <a:t> </a:t>
            </a:r>
            <a:r>
              <a:rPr sz="2000" spc="-5" dirty="0">
                <a:latin typeface="Calibri"/>
                <a:cs typeface="Calibri"/>
              </a:rPr>
              <a:t>It</a:t>
            </a:r>
            <a:r>
              <a:rPr sz="2000" spc="-15" dirty="0">
                <a:latin typeface="Calibri"/>
                <a:cs typeface="Calibri"/>
              </a:rPr>
              <a:t> contains</a:t>
            </a:r>
            <a:r>
              <a:rPr sz="2000" spc="20" dirty="0">
                <a:latin typeface="Calibri"/>
                <a:cs typeface="Calibri"/>
              </a:rPr>
              <a:t> </a:t>
            </a:r>
            <a:r>
              <a:rPr sz="2000" spc="-5" dirty="0">
                <a:latin typeface="Calibri"/>
                <a:cs typeface="Calibri"/>
              </a:rPr>
              <a:t>the</a:t>
            </a:r>
            <a:r>
              <a:rPr sz="2000" spc="20" dirty="0">
                <a:latin typeface="Calibri"/>
                <a:cs typeface="Calibri"/>
              </a:rPr>
              <a:t> </a:t>
            </a:r>
            <a:r>
              <a:rPr sz="2000" spc="-15" dirty="0">
                <a:latin typeface="Calibri"/>
                <a:cs typeface="Calibri"/>
              </a:rPr>
              <a:t>data</a:t>
            </a:r>
            <a:r>
              <a:rPr sz="2000" spc="10" dirty="0">
                <a:latin typeface="Calibri"/>
                <a:cs typeface="Calibri"/>
              </a:rPr>
              <a:t> </a:t>
            </a:r>
            <a:r>
              <a:rPr sz="2000" spc="-5" dirty="0">
                <a:latin typeface="Calibri"/>
                <a:cs typeface="Calibri"/>
              </a:rPr>
              <a:t>of</a:t>
            </a:r>
            <a:r>
              <a:rPr sz="2000" spc="-10" dirty="0">
                <a:latin typeface="Calibri"/>
                <a:cs typeface="Calibri"/>
              </a:rPr>
              <a:t> </a:t>
            </a:r>
            <a:r>
              <a:rPr sz="2000" spc="-5" dirty="0">
                <a:latin typeface="Calibri"/>
                <a:cs typeface="Calibri"/>
              </a:rPr>
              <a:t>a</a:t>
            </a:r>
            <a:r>
              <a:rPr sz="2000" spc="10" dirty="0">
                <a:latin typeface="Calibri"/>
                <a:cs typeface="Calibri"/>
              </a:rPr>
              <a:t> </a:t>
            </a:r>
            <a:r>
              <a:rPr sz="2000" spc="-15" dirty="0">
                <a:latin typeface="Calibri"/>
                <a:cs typeface="Calibri"/>
              </a:rPr>
              <a:t>survey</a:t>
            </a:r>
            <a:r>
              <a:rPr sz="2000" spc="35" dirty="0">
                <a:latin typeface="Calibri"/>
                <a:cs typeface="Calibri"/>
              </a:rPr>
              <a:t> </a:t>
            </a:r>
            <a:r>
              <a:rPr sz="2000" spc="-25" dirty="0">
                <a:latin typeface="Calibri"/>
                <a:cs typeface="Calibri"/>
              </a:rPr>
              <a:t>taken</a:t>
            </a:r>
            <a:r>
              <a:rPr sz="2000" spc="35" dirty="0">
                <a:latin typeface="Calibri"/>
                <a:cs typeface="Calibri"/>
              </a:rPr>
              <a:t> </a:t>
            </a:r>
            <a:r>
              <a:rPr sz="2000" spc="-15" dirty="0">
                <a:latin typeface="Calibri"/>
                <a:cs typeface="Calibri"/>
              </a:rPr>
              <a:t>from</a:t>
            </a:r>
            <a:r>
              <a:rPr sz="2000" spc="-5" dirty="0">
                <a:latin typeface="Calibri"/>
                <a:cs typeface="Calibri"/>
              </a:rPr>
              <a:t> </a:t>
            </a:r>
            <a:r>
              <a:rPr sz="2000" spc="-20" dirty="0">
                <a:latin typeface="Calibri"/>
                <a:cs typeface="Calibri"/>
              </a:rPr>
              <a:t>different</a:t>
            </a:r>
            <a:r>
              <a:rPr sz="2000" spc="80" dirty="0">
                <a:latin typeface="Calibri"/>
                <a:cs typeface="Calibri"/>
              </a:rPr>
              <a:t> </a:t>
            </a:r>
            <a:r>
              <a:rPr sz="2000" spc="-15" dirty="0">
                <a:latin typeface="Calibri"/>
                <a:cs typeface="Calibri"/>
              </a:rPr>
              <a:t>age</a:t>
            </a:r>
            <a:r>
              <a:rPr sz="2000" spc="20" dirty="0">
                <a:latin typeface="Calibri"/>
                <a:cs typeface="Calibri"/>
              </a:rPr>
              <a:t> </a:t>
            </a:r>
            <a:r>
              <a:rPr sz="2000" spc="-10" dirty="0">
                <a:latin typeface="Calibri"/>
                <a:cs typeface="Calibri"/>
              </a:rPr>
              <a:t>group </a:t>
            </a:r>
            <a:r>
              <a:rPr sz="2000" spc="-5" dirty="0">
                <a:latin typeface="Calibri"/>
                <a:cs typeface="Calibri"/>
              </a:rPr>
              <a:t> </a:t>
            </a:r>
            <a:r>
              <a:rPr sz="2000" spc="-10" dirty="0">
                <a:latin typeface="Calibri"/>
                <a:cs typeface="Calibri"/>
              </a:rPr>
              <a:t>peoples</a:t>
            </a:r>
            <a:r>
              <a:rPr sz="2000" spc="15" dirty="0">
                <a:latin typeface="Calibri"/>
                <a:cs typeface="Calibri"/>
              </a:rPr>
              <a:t> </a:t>
            </a:r>
            <a:r>
              <a:rPr sz="2000" spc="-15" dirty="0">
                <a:latin typeface="Calibri"/>
                <a:cs typeface="Calibri"/>
              </a:rPr>
              <a:t>from</a:t>
            </a:r>
            <a:r>
              <a:rPr sz="2000" spc="20" dirty="0">
                <a:latin typeface="Calibri"/>
                <a:cs typeface="Calibri"/>
              </a:rPr>
              <a:t> </a:t>
            </a:r>
            <a:r>
              <a:rPr sz="2000" spc="-20" dirty="0">
                <a:latin typeface="Calibri"/>
                <a:cs typeface="Calibri"/>
              </a:rPr>
              <a:t>different</a:t>
            </a:r>
            <a:r>
              <a:rPr sz="2000" spc="55" dirty="0">
                <a:latin typeface="Calibri"/>
                <a:cs typeface="Calibri"/>
              </a:rPr>
              <a:t> </a:t>
            </a:r>
            <a:r>
              <a:rPr sz="2000" spc="-10" dirty="0">
                <a:latin typeface="Calibri"/>
                <a:cs typeface="Calibri"/>
              </a:rPr>
              <a:t>areas</a:t>
            </a:r>
            <a:r>
              <a:rPr sz="2000" spc="45" dirty="0">
                <a:latin typeface="Calibri"/>
                <a:cs typeface="Calibri"/>
              </a:rPr>
              <a:t> </a:t>
            </a:r>
            <a:r>
              <a:rPr sz="2000" spc="-5" dirty="0">
                <a:latin typeface="Calibri"/>
                <a:cs typeface="Calibri"/>
              </a:rPr>
              <a:t>of</a:t>
            </a:r>
            <a:r>
              <a:rPr sz="2000" spc="-10" dirty="0">
                <a:latin typeface="Calibri"/>
                <a:cs typeface="Calibri"/>
              </a:rPr>
              <a:t> </a:t>
            </a:r>
            <a:r>
              <a:rPr sz="2000" spc="-5" dirty="0">
                <a:latin typeface="Calibri"/>
                <a:cs typeface="Calibri"/>
              </a:rPr>
              <a:t>India.</a:t>
            </a:r>
            <a:r>
              <a:rPr sz="2000" spc="-10" dirty="0">
                <a:latin typeface="Calibri"/>
                <a:cs typeface="Calibri"/>
              </a:rPr>
              <a:t> </a:t>
            </a:r>
            <a:r>
              <a:rPr sz="2000" spc="-5" dirty="0">
                <a:latin typeface="Calibri"/>
                <a:cs typeface="Calibri"/>
              </a:rPr>
              <a:t>It</a:t>
            </a:r>
            <a:r>
              <a:rPr sz="2000" spc="5" dirty="0">
                <a:latin typeface="Calibri"/>
                <a:cs typeface="Calibri"/>
              </a:rPr>
              <a:t> </a:t>
            </a:r>
            <a:r>
              <a:rPr sz="2000" spc="-15" dirty="0">
                <a:latin typeface="Calibri"/>
                <a:cs typeface="Calibri"/>
              </a:rPr>
              <a:t>shows</a:t>
            </a:r>
            <a:r>
              <a:rPr sz="2000" spc="20" dirty="0">
                <a:latin typeface="Calibri"/>
                <a:cs typeface="Calibri"/>
              </a:rPr>
              <a:t> </a:t>
            </a:r>
            <a:r>
              <a:rPr sz="2000" spc="-15" dirty="0">
                <a:latin typeface="Calibri"/>
                <a:cs typeface="Calibri"/>
              </a:rPr>
              <a:t>what</a:t>
            </a:r>
            <a:r>
              <a:rPr sz="2000" spc="10" dirty="0">
                <a:latin typeface="Calibri"/>
                <a:cs typeface="Calibri"/>
              </a:rPr>
              <a:t> </a:t>
            </a:r>
            <a:r>
              <a:rPr sz="2000" spc="-20" dirty="0">
                <a:latin typeface="Calibri"/>
                <a:cs typeface="Calibri"/>
              </a:rPr>
              <a:t>website</a:t>
            </a:r>
            <a:r>
              <a:rPr sz="2000" spc="70" dirty="0">
                <a:latin typeface="Calibri"/>
                <a:cs typeface="Calibri"/>
              </a:rPr>
              <a:t> </a:t>
            </a:r>
            <a:r>
              <a:rPr sz="2000" spc="-10" dirty="0">
                <a:latin typeface="Calibri"/>
                <a:cs typeface="Calibri"/>
              </a:rPr>
              <a:t>they</a:t>
            </a:r>
            <a:r>
              <a:rPr sz="2000" spc="5" dirty="0">
                <a:latin typeface="Calibri"/>
                <a:cs typeface="Calibri"/>
              </a:rPr>
              <a:t> </a:t>
            </a:r>
            <a:r>
              <a:rPr sz="2000" spc="-25" dirty="0">
                <a:latin typeface="Calibri"/>
                <a:cs typeface="Calibri"/>
              </a:rPr>
              <a:t>prefer</a:t>
            </a:r>
            <a:r>
              <a:rPr sz="2000" spc="55" dirty="0">
                <a:latin typeface="Calibri"/>
                <a:cs typeface="Calibri"/>
              </a:rPr>
              <a:t> </a:t>
            </a:r>
            <a:r>
              <a:rPr sz="2000" spc="-15" dirty="0">
                <a:latin typeface="Calibri"/>
                <a:cs typeface="Calibri"/>
              </a:rPr>
              <a:t>more</a:t>
            </a:r>
            <a:r>
              <a:rPr sz="2000" spc="20" dirty="0">
                <a:latin typeface="Calibri"/>
                <a:cs typeface="Calibri"/>
              </a:rPr>
              <a:t> </a:t>
            </a:r>
            <a:r>
              <a:rPr sz="2000" spc="-15" dirty="0">
                <a:latin typeface="Calibri"/>
                <a:cs typeface="Calibri"/>
              </a:rPr>
              <a:t>to</a:t>
            </a:r>
            <a:r>
              <a:rPr sz="2000" spc="5" dirty="0">
                <a:latin typeface="Calibri"/>
                <a:cs typeface="Calibri"/>
              </a:rPr>
              <a:t> </a:t>
            </a:r>
            <a:r>
              <a:rPr sz="2000" spc="-10" dirty="0">
                <a:latin typeface="Calibri"/>
                <a:cs typeface="Calibri"/>
              </a:rPr>
              <a:t>shop </a:t>
            </a:r>
            <a:r>
              <a:rPr sz="2000" spc="-5" dirty="0">
                <a:latin typeface="Calibri"/>
                <a:cs typeface="Calibri"/>
              </a:rPr>
              <a:t>and </a:t>
            </a:r>
            <a:r>
              <a:rPr sz="2000" dirty="0">
                <a:latin typeface="Calibri"/>
                <a:cs typeface="Calibri"/>
              </a:rPr>
              <a:t> </a:t>
            </a:r>
            <a:r>
              <a:rPr sz="2000" spc="-15" dirty="0">
                <a:latin typeface="Calibri"/>
                <a:cs typeface="Calibri"/>
              </a:rPr>
              <a:t>recommend</a:t>
            </a:r>
            <a:r>
              <a:rPr sz="2000" spc="50" dirty="0">
                <a:latin typeface="Calibri"/>
                <a:cs typeface="Calibri"/>
              </a:rPr>
              <a:t> </a:t>
            </a:r>
            <a:r>
              <a:rPr sz="2000" spc="-15" dirty="0">
                <a:latin typeface="Calibri"/>
                <a:cs typeface="Calibri"/>
              </a:rPr>
              <a:t>to</a:t>
            </a:r>
            <a:r>
              <a:rPr sz="2000" spc="5" dirty="0">
                <a:latin typeface="Calibri"/>
                <a:cs typeface="Calibri"/>
              </a:rPr>
              <a:t> </a:t>
            </a:r>
            <a:r>
              <a:rPr sz="2000" spc="-5" dirty="0">
                <a:latin typeface="Calibri"/>
                <a:cs typeface="Calibri"/>
              </a:rPr>
              <a:t>other</a:t>
            </a:r>
            <a:r>
              <a:rPr sz="2000" dirty="0">
                <a:latin typeface="Calibri"/>
                <a:cs typeface="Calibri"/>
              </a:rPr>
              <a:t> </a:t>
            </a:r>
            <a:r>
              <a:rPr sz="2000" spc="-5" dirty="0">
                <a:latin typeface="Calibri"/>
                <a:cs typeface="Calibri"/>
              </a:rPr>
              <a:t>peoples</a:t>
            </a:r>
            <a:r>
              <a:rPr sz="2000" spc="35" dirty="0">
                <a:latin typeface="Calibri"/>
                <a:cs typeface="Calibri"/>
              </a:rPr>
              <a:t> </a:t>
            </a:r>
            <a:r>
              <a:rPr sz="2000" spc="-5" dirty="0">
                <a:latin typeface="Calibri"/>
                <a:cs typeface="Calibri"/>
              </a:rPr>
              <a:t>as</a:t>
            </a:r>
            <a:r>
              <a:rPr sz="2000" spc="15" dirty="0">
                <a:latin typeface="Calibri"/>
                <a:cs typeface="Calibri"/>
              </a:rPr>
              <a:t> </a:t>
            </a:r>
            <a:r>
              <a:rPr sz="2000" spc="-15" dirty="0">
                <a:latin typeface="Calibri"/>
                <a:cs typeface="Calibri"/>
              </a:rPr>
              <a:t>well.</a:t>
            </a:r>
            <a:endParaRPr sz="2000">
              <a:latin typeface="Calibri"/>
              <a:cs typeface="Calibri"/>
            </a:endParaRPr>
          </a:p>
          <a:p>
            <a:pPr marL="12700" marR="5080">
              <a:lnSpc>
                <a:spcPct val="90000"/>
              </a:lnSpc>
              <a:spcBef>
                <a:spcPts val="985"/>
              </a:spcBef>
            </a:pPr>
            <a:r>
              <a:rPr sz="2000" spc="-15" dirty="0">
                <a:latin typeface="Calibri"/>
                <a:cs typeface="Calibri"/>
              </a:rPr>
              <a:t>Customer</a:t>
            </a:r>
            <a:r>
              <a:rPr sz="2000" spc="55" dirty="0">
                <a:latin typeface="Calibri"/>
                <a:cs typeface="Calibri"/>
              </a:rPr>
              <a:t> </a:t>
            </a:r>
            <a:r>
              <a:rPr sz="2000" spc="-15" dirty="0">
                <a:latin typeface="Calibri"/>
                <a:cs typeface="Calibri"/>
              </a:rPr>
              <a:t>satisfaction</a:t>
            </a:r>
            <a:r>
              <a:rPr sz="2000" spc="114" dirty="0">
                <a:latin typeface="Calibri"/>
                <a:cs typeface="Calibri"/>
              </a:rPr>
              <a:t> </a:t>
            </a:r>
            <a:r>
              <a:rPr sz="2000" spc="-5" dirty="0">
                <a:latin typeface="Calibri"/>
                <a:cs typeface="Calibri"/>
              </a:rPr>
              <a:t>has</a:t>
            </a:r>
            <a:r>
              <a:rPr sz="2000" dirty="0">
                <a:latin typeface="Calibri"/>
                <a:cs typeface="Calibri"/>
              </a:rPr>
              <a:t> </a:t>
            </a:r>
            <a:r>
              <a:rPr sz="2000" spc="-20" dirty="0">
                <a:latin typeface="Calibri"/>
                <a:cs typeface="Calibri"/>
              </a:rPr>
              <a:t>emerged</a:t>
            </a:r>
            <a:r>
              <a:rPr sz="2000" spc="85" dirty="0">
                <a:latin typeface="Calibri"/>
                <a:cs typeface="Calibri"/>
              </a:rPr>
              <a:t> </a:t>
            </a:r>
            <a:r>
              <a:rPr sz="2000" spc="-5" dirty="0">
                <a:latin typeface="Calibri"/>
                <a:cs typeface="Calibri"/>
              </a:rPr>
              <a:t>as</a:t>
            </a:r>
            <a:r>
              <a:rPr sz="2000" spc="20" dirty="0">
                <a:latin typeface="Calibri"/>
                <a:cs typeface="Calibri"/>
              </a:rPr>
              <a:t> </a:t>
            </a:r>
            <a:r>
              <a:rPr sz="2000" spc="-5" dirty="0">
                <a:latin typeface="Calibri"/>
                <a:cs typeface="Calibri"/>
              </a:rPr>
              <a:t>one</a:t>
            </a:r>
            <a:r>
              <a:rPr sz="2000" spc="-25" dirty="0">
                <a:latin typeface="Calibri"/>
                <a:cs typeface="Calibri"/>
              </a:rPr>
              <a:t> </a:t>
            </a:r>
            <a:r>
              <a:rPr sz="2000" spc="-5" dirty="0">
                <a:latin typeface="Calibri"/>
                <a:cs typeface="Calibri"/>
              </a:rPr>
              <a:t>of</a:t>
            </a:r>
            <a:r>
              <a:rPr sz="2000" spc="-10" dirty="0">
                <a:latin typeface="Calibri"/>
                <a:cs typeface="Calibri"/>
              </a:rPr>
              <a:t> </a:t>
            </a:r>
            <a:r>
              <a:rPr sz="2000" spc="-5" dirty="0">
                <a:latin typeface="Calibri"/>
                <a:cs typeface="Calibri"/>
              </a:rPr>
              <a:t>the</a:t>
            </a:r>
            <a:r>
              <a:rPr sz="2000" spc="20" dirty="0">
                <a:latin typeface="Calibri"/>
                <a:cs typeface="Calibri"/>
              </a:rPr>
              <a:t> </a:t>
            </a:r>
            <a:r>
              <a:rPr sz="2000" spc="-20" dirty="0">
                <a:latin typeface="Calibri"/>
                <a:cs typeface="Calibri"/>
              </a:rPr>
              <a:t>most</a:t>
            </a:r>
            <a:r>
              <a:rPr sz="2000" spc="40" dirty="0">
                <a:latin typeface="Calibri"/>
                <a:cs typeface="Calibri"/>
              </a:rPr>
              <a:t> </a:t>
            </a:r>
            <a:r>
              <a:rPr sz="2000" spc="-10" dirty="0">
                <a:latin typeface="Calibri"/>
                <a:cs typeface="Calibri"/>
              </a:rPr>
              <a:t>important</a:t>
            </a:r>
            <a:r>
              <a:rPr sz="2000" spc="35" dirty="0">
                <a:latin typeface="Calibri"/>
                <a:cs typeface="Calibri"/>
              </a:rPr>
              <a:t> </a:t>
            </a:r>
            <a:r>
              <a:rPr sz="2000" spc="-20" dirty="0">
                <a:latin typeface="Calibri"/>
                <a:cs typeface="Calibri"/>
              </a:rPr>
              <a:t>factors</a:t>
            </a:r>
            <a:r>
              <a:rPr sz="2000" spc="20" dirty="0">
                <a:latin typeface="Calibri"/>
                <a:cs typeface="Calibri"/>
              </a:rPr>
              <a:t> </a:t>
            </a:r>
            <a:r>
              <a:rPr sz="2000" spc="-10" dirty="0">
                <a:latin typeface="Calibri"/>
                <a:cs typeface="Calibri"/>
              </a:rPr>
              <a:t>that</a:t>
            </a:r>
            <a:r>
              <a:rPr sz="2000" spc="10" dirty="0">
                <a:latin typeface="Calibri"/>
                <a:cs typeface="Calibri"/>
              </a:rPr>
              <a:t> </a:t>
            </a:r>
            <a:r>
              <a:rPr sz="2000" spc="-15" dirty="0">
                <a:latin typeface="Calibri"/>
                <a:cs typeface="Calibri"/>
              </a:rPr>
              <a:t>guarantee</a:t>
            </a:r>
            <a:r>
              <a:rPr sz="2000" spc="45" dirty="0">
                <a:latin typeface="Calibri"/>
                <a:cs typeface="Calibri"/>
              </a:rPr>
              <a:t> </a:t>
            </a:r>
            <a:r>
              <a:rPr sz="2000" spc="-5" dirty="0">
                <a:latin typeface="Calibri"/>
                <a:cs typeface="Calibri"/>
              </a:rPr>
              <a:t>the</a:t>
            </a:r>
            <a:r>
              <a:rPr sz="2000" spc="20" dirty="0">
                <a:latin typeface="Calibri"/>
                <a:cs typeface="Calibri"/>
              </a:rPr>
              <a:t> </a:t>
            </a:r>
            <a:r>
              <a:rPr sz="2000" spc="-10" dirty="0">
                <a:latin typeface="Calibri"/>
                <a:cs typeface="Calibri"/>
              </a:rPr>
              <a:t>success </a:t>
            </a:r>
            <a:r>
              <a:rPr sz="2000" spc="-434" dirty="0">
                <a:latin typeface="Calibri"/>
                <a:cs typeface="Calibri"/>
              </a:rPr>
              <a:t> </a:t>
            </a:r>
            <a:r>
              <a:rPr sz="2000" spc="-5" dirty="0">
                <a:latin typeface="Calibri"/>
                <a:cs typeface="Calibri"/>
              </a:rPr>
              <a:t>of online</a:t>
            </a:r>
            <a:r>
              <a:rPr sz="2000" dirty="0">
                <a:latin typeface="Calibri"/>
                <a:cs typeface="Calibri"/>
              </a:rPr>
              <a:t> </a:t>
            </a:r>
            <a:r>
              <a:rPr sz="2000" spc="-20" dirty="0">
                <a:latin typeface="Calibri"/>
                <a:cs typeface="Calibri"/>
              </a:rPr>
              <a:t>store;</a:t>
            </a:r>
            <a:r>
              <a:rPr sz="2000" spc="50" dirty="0">
                <a:latin typeface="Calibri"/>
                <a:cs typeface="Calibri"/>
              </a:rPr>
              <a:t> </a:t>
            </a:r>
            <a:r>
              <a:rPr sz="2000" spc="-5" dirty="0">
                <a:latin typeface="Calibri"/>
                <a:cs typeface="Calibri"/>
              </a:rPr>
              <a:t>it</a:t>
            </a:r>
            <a:r>
              <a:rPr sz="2000" dirty="0">
                <a:latin typeface="Calibri"/>
                <a:cs typeface="Calibri"/>
              </a:rPr>
              <a:t> </a:t>
            </a:r>
            <a:r>
              <a:rPr sz="2000" spc="-5" dirty="0">
                <a:latin typeface="Calibri"/>
                <a:cs typeface="Calibri"/>
              </a:rPr>
              <a:t>has</a:t>
            </a:r>
            <a:r>
              <a:rPr sz="2000" spc="20" dirty="0">
                <a:latin typeface="Calibri"/>
                <a:cs typeface="Calibri"/>
              </a:rPr>
              <a:t> </a:t>
            </a:r>
            <a:r>
              <a:rPr sz="2000" spc="-10" dirty="0">
                <a:latin typeface="Calibri"/>
                <a:cs typeface="Calibri"/>
              </a:rPr>
              <a:t>been</a:t>
            </a:r>
            <a:r>
              <a:rPr sz="2000" dirty="0">
                <a:latin typeface="Calibri"/>
                <a:cs typeface="Calibri"/>
              </a:rPr>
              <a:t> </a:t>
            </a:r>
            <a:r>
              <a:rPr sz="2000" spc="-10" dirty="0">
                <a:latin typeface="Calibri"/>
                <a:cs typeface="Calibri"/>
              </a:rPr>
              <a:t>posited</a:t>
            </a:r>
            <a:r>
              <a:rPr sz="2000" spc="35" dirty="0">
                <a:latin typeface="Calibri"/>
                <a:cs typeface="Calibri"/>
              </a:rPr>
              <a:t> </a:t>
            </a:r>
            <a:r>
              <a:rPr sz="2000" spc="-5" dirty="0">
                <a:latin typeface="Calibri"/>
                <a:cs typeface="Calibri"/>
              </a:rPr>
              <a:t>as</a:t>
            </a:r>
            <a:r>
              <a:rPr sz="2000" spc="15" dirty="0">
                <a:latin typeface="Calibri"/>
                <a:cs typeface="Calibri"/>
              </a:rPr>
              <a:t> </a:t>
            </a:r>
            <a:r>
              <a:rPr sz="2000" spc="-5" dirty="0">
                <a:latin typeface="Calibri"/>
                <a:cs typeface="Calibri"/>
              </a:rPr>
              <a:t>a</a:t>
            </a:r>
            <a:r>
              <a:rPr sz="2000" spc="10" dirty="0">
                <a:latin typeface="Calibri"/>
                <a:cs typeface="Calibri"/>
              </a:rPr>
              <a:t> </a:t>
            </a:r>
            <a:r>
              <a:rPr sz="2000" spc="-40" dirty="0">
                <a:latin typeface="Calibri"/>
                <a:cs typeface="Calibri"/>
              </a:rPr>
              <a:t>key</a:t>
            </a:r>
            <a:r>
              <a:rPr sz="2000" spc="5" dirty="0">
                <a:latin typeface="Calibri"/>
                <a:cs typeface="Calibri"/>
              </a:rPr>
              <a:t> </a:t>
            </a:r>
            <a:r>
              <a:rPr sz="2000" spc="-10" dirty="0">
                <a:latin typeface="Calibri"/>
                <a:cs typeface="Calibri"/>
              </a:rPr>
              <a:t>stimulant</a:t>
            </a:r>
            <a:r>
              <a:rPr sz="2000" spc="55" dirty="0">
                <a:latin typeface="Calibri"/>
                <a:cs typeface="Calibri"/>
              </a:rPr>
              <a:t> </a:t>
            </a:r>
            <a:r>
              <a:rPr sz="2000" spc="-5" dirty="0">
                <a:latin typeface="Calibri"/>
                <a:cs typeface="Calibri"/>
              </a:rPr>
              <a:t>of </a:t>
            </a:r>
            <a:r>
              <a:rPr sz="2000" spc="-10" dirty="0">
                <a:latin typeface="Calibri"/>
                <a:cs typeface="Calibri"/>
              </a:rPr>
              <a:t>purchase,</a:t>
            </a:r>
            <a:r>
              <a:rPr sz="2000" spc="30" dirty="0">
                <a:latin typeface="Calibri"/>
                <a:cs typeface="Calibri"/>
              </a:rPr>
              <a:t> </a:t>
            </a:r>
            <a:r>
              <a:rPr sz="2000" spc="-10" dirty="0">
                <a:latin typeface="Calibri"/>
                <a:cs typeface="Calibri"/>
              </a:rPr>
              <a:t>repurchase</a:t>
            </a:r>
            <a:r>
              <a:rPr sz="2000" spc="45" dirty="0">
                <a:latin typeface="Calibri"/>
                <a:cs typeface="Calibri"/>
              </a:rPr>
              <a:t> </a:t>
            </a:r>
            <a:r>
              <a:rPr sz="2000" spc="-10" dirty="0">
                <a:latin typeface="Calibri"/>
                <a:cs typeface="Calibri"/>
              </a:rPr>
              <a:t>intentions</a:t>
            </a:r>
            <a:r>
              <a:rPr sz="2000" spc="10" dirty="0">
                <a:latin typeface="Calibri"/>
                <a:cs typeface="Calibri"/>
              </a:rPr>
              <a:t> </a:t>
            </a:r>
            <a:r>
              <a:rPr sz="2000" dirty="0">
                <a:latin typeface="Calibri"/>
                <a:cs typeface="Calibri"/>
              </a:rPr>
              <a:t>and </a:t>
            </a:r>
            <a:r>
              <a:rPr sz="2000" spc="5" dirty="0">
                <a:latin typeface="Calibri"/>
                <a:cs typeface="Calibri"/>
              </a:rPr>
              <a:t> </a:t>
            </a:r>
            <a:r>
              <a:rPr sz="2000" spc="-15" dirty="0">
                <a:latin typeface="Calibri"/>
                <a:cs typeface="Calibri"/>
              </a:rPr>
              <a:t>customer</a:t>
            </a:r>
            <a:r>
              <a:rPr sz="2000" spc="55" dirty="0">
                <a:latin typeface="Calibri"/>
                <a:cs typeface="Calibri"/>
              </a:rPr>
              <a:t> </a:t>
            </a:r>
            <a:r>
              <a:rPr sz="2000" spc="-25" dirty="0">
                <a:latin typeface="Calibri"/>
                <a:cs typeface="Calibri"/>
              </a:rPr>
              <a:t>loyalty.</a:t>
            </a:r>
            <a:r>
              <a:rPr sz="2000" spc="-20" dirty="0">
                <a:latin typeface="Calibri"/>
                <a:cs typeface="Calibri"/>
              </a:rPr>
              <a:t> </a:t>
            </a:r>
            <a:r>
              <a:rPr sz="2000" spc="-5" dirty="0">
                <a:latin typeface="Calibri"/>
                <a:cs typeface="Calibri"/>
              </a:rPr>
              <a:t>A</a:t>
            </a:r>
            <a:r>
              <a:rPr sz="2000" dirty="0">
                <a:latin typeface="Calibri"/>
                <a:cs typeface="Calibri"/>
              </a:rPr>
              <a:t> </a:t>
            </a:r>
            <a:r>
              <a:rPr sz="2000" spc="-15" dirty="0">
                <a:latin typeface="Calibri"/>
                <a:cs typeface="Calibri"/>
              </a:rPr>
              <a:t>comprehensive</a:t>
            </a:r>
            <a:r>
              <a:rPr sz="2000" spc="100" dirty="0">
                <a:latin typeface="Calibri"/>
                <a:cs typeface="Calibri"/>
              </a:rPr>
              <a:t> </a:t>
            </a:r>
            <a:r>
              <a:rPr sz="2000" spc="-15" dirty="0">
                <a:latin typeface="Calibri"/>
                <a:cs typeface="Calibri"/>
              </a:rPr>
              <a:t>review</a:t>
            </a:r>
            <a:r>
              <a:rPr sz="2000" spc="45" dirty="0">
                <a:latin typeface="Calibri"/>
                <a:cs typeface="Calibri"/>
              </a:rPr>
              <a:t> </a:t>
            </a:r>
            <a:r>
              <a:rPr sz="2000" spc="-5" dirty="0">
                <a:latin typeface="Calibri"/>
                <a:cs typeface="Calibri"/>
              </a:rPr>
              <a:t>of</a:t>
            </a:r>
            <a:r>
              <a:rPr sz="2000" spc="-10" dirty="0">
                <a:latin typeface="Calibri"/>
                <a:cs typeface="Calibri"/>
              </a:rPr>
              <a:t> </a:t>
            </a:r>
            <a:r>
              <a:rPr sz="2000" spc="-5" dirty="0">
                <a:latin typeface="Calibri"/>
                <a:cs typeface="Calibri"/>
              </a:rPr>
              <a:t>the</a:t>
            </a:r>
            <a:r>
              <a:rPr sz="2000" spc="-10" dirty="0">
                <a:latin typeface="Calibri"/>
                <a:cs typeface="Calibri"/>
              </a:rPr>
              <a:t> </a:t>
            </a:r>
            <a:r>
              <a:rPr sz="2000" spc="-15" dirty="0">
                <a:latin typeface="Calibri"/>
                <a:cs typeface="Calibri"/>
              </a:rPr>
              <a:t>literature,</a:t>
            </a:r>
            <a:r>
              <a:rPr sz="2000" spc="85" dirty="0">
                <a:latin typeface="Calibri"/>
                <a:cs typeface="Calibri"/>
              </a:rPr>
              <a:t> </a:t>
            </a:r>
            <a:r>
              <a:rPr sz="2000" spc="-5" dirty="0">
                <a:latin typeface="Calibri"/>
                <a:cs typeface="Calibri"/>
              </a:rPr>
              <a:t>theories</a:t>
            </a:r>
            <a:r>
              <a:rPr sz="2000" spc="40" dirty="0">
                <a:latin typeface="Calibri"/>
                <a:cs typeface="Calibri"/>
              </a:rPr>
              <a:t> </a:t>
            </a:r>
            <a:r>
              <a:rPr sz="2000" spc="-5" dirty="0">
                <a:latin typeface="Calibri"/>
                <a:cs typeface="Calibri"/>
              </a:rPr>
              <a:t>and</a:t>
            </a:r>
            <a:r>
              <a:rPr sz="2000" spc="-10" dirty="0">
                <a:latin typeface="Calibri"/>
                <a:cs typeface="Calibri"/>
              </a:rPr>
              <a:t> models</a:t>
            </a:r>
            <a:r>
              <a:rPr sz="2000" spc="40" dirty="0">
                <a:latin typeface="Calibri"/>
                <a:cs typeface="Calibri"/>
              </a:rPr>
              <a:t> </a:t>
            </a:r>
            <a:r>
              <a:rPr sz="2000" spc="-20" dirty="0">
                <a:latin typeface="Calibri"/>
                <a:cs typeface="Calibri"/>
              </a:rPr>
              <a:t>have</a:t>
            </a:r>
            <a:r>
              <a:rPr sz="2000" spc="-5" dirty="0">
                <a:latin typeface="Calibri"/>
                <a:cs typeface="Calibri"/>
              </a:rPr>
              <a:t> </a:t>
            </a:r>
            <a:r>
              <a:rPr sz="2000" spc="-10" dirty="0">
                <a:latin typeface="Calibri"/>
                <a:cs typeface="Calibri"/>
              </a:rPr>
              <a:t>been</a:t>
            </a:r>
            <a:r>
              <a:rPr sz="2000" spc="35" dirty="0">
                <a:latin typeface="Calibri"/>
                <a:cs typeface="Calibri"/>
              </a:rPr>
              <a:t> </a:t>
            </a:r>
            <a:r>
              <a:rPr sz="2000" spc="-10" dirty="0">
                <a:latin typeface="Calibri"/>
                <a:cs typeface="Calibri"/>
              </a:rPr>
              <a:t>carried </a:t>
            </a:r>
            <a:r>
              <a:rPr sz="2000" spc="-5" dirty="0">
                <a:latin typeface="Calibri"/>
                <a:cs typeface="Calibri"/>
              </a:rPr>
              <a:t> out</a:t>
            </a:r>
            <a:r>
              <a:rPr sz="2000" spc="-15" dirty="0">
                <a:latin typeface="Calibri"/>
                <a:cs typeface="Calibri"/>
              </a:rPr>
              <a:t> to</a:t>
            </a:r>
            <a:r>
              <a:rPr sz="2000" spc="10" dirty="0">
                <a:latin typeface="Calibri"/>
                <a:cs typeface="Calibri"/>
              </a:rPr>
              <a:t> </a:t>
            </a:r>
            <a:r>
              <a:rPr sz="2000" spc="-10" dirty="0">
                <a:latin typeface="Calibri"/>
                <a:cs typeface="Calibri"/>
              </a:rPr>
              <a:t>propose </a:t>
            </a:r>
            <a:r>
              <a:rPr sz="2000" dirty="0">
                <a:latin typeface="Calibri"/>
                <a:cs typeface="Calibri"/>
              </a:rPr>
              <a:t>the</a:t>
            </a:r>
            <a:r>
              <a:rPr sz="2000" spc="25" dirty="0">
                <a:latin typeface="Calibri"/>
                <a:cs typeface="Calibri"/>
              </a:rPr>
              <a:t> </a:t>
            </a:r>
            <a:r>
              <a:rPr sz="2000" spc="-10" dirty="0">
                <a:latin typeface="Calibri"/>
                <a:cs typeface="Calibri"/>
              </a:rPr>
              <a:t>models</a:t>
            </a:r>
            <a:r>
              <a:rPr sz="2000" spc="15" dirty="0">
                <a:latin typeface="Calibri"/>
                <a:cs typeface="Calibri"/>
              </a:rPr>
              <a:t> </a:t>
            </a:r>
            <a:r>
              <a:rPr sz="2000" spc="-25" dirty="0">
                <a:latin typeface="Calibri"/>
                <a:cs typeface="Calibri"/>
              </a:rPr>
              <a:t>for</a:t>
            </a:r>
            <a:r>
              <a:rPr sz="2000" spc="30" dirty="0">
                <a:latin typeface="Calibri"/>
                <a:cs typeface="Calibri"/>
              </a:rPr>
              <a:t> </a:t>
            </a:r>
            <a:r>
              <a:rPr sz="2000" spc="-15" dirty="0">
                <a:latin typeface="Calibri"/>
                <a:cs typeface="Calibri"/>
              </a:rPr>
              <a:t>customer</a:t>
            </a:r>
            <a:r>
              <a:rPr sz="2000" spc="60" dirty="0">
                <a:latin typeface="Calibri"/>
                <a:cs typeface="Calibri"/>
              </a:rPr>
              <a:t> </a:t>
            </a:r>
            <a:r>
              <a:rPr sz="2000" spc="-10" dirty="0">
                <a:latin typeface="Calibri"/>
                <a:cs typeface="Calibri"/>
              </a:rPr>
              <a:t>activation</a:t>
            </a:r>
            <a:r>
              <a:rPr sz="2000" spc="35" dirty="0">
                <a:latin typeface="Calibri"/>
                <a:cs typeface="Calibri"/>
              </a:rPr>
              <a:t> </a:t>
            </a:r>
            <a:r>
              <a:rPr sz="2000" dirty="0">
                <a:latin typeface="Calibri"/>
                <a:cs typeface="Calibri"/>
              </a:rPr>
              <a:t>and</a:t>
            </a:r>
            <a:r>
              <a:rPr sz="2000" spc="10" dirty="0">
                <a:latin typeface="Calibri"/>
                <a:cs typeface="Calibri"/>
              </a:rPr>
              <a:t> </a:t>
            </a:r>
            <a:r>
              <a:rPr sz="2000" spc="-15" dirty="0">
                <a:latin typeface="Calibri"/>
                <a:cs typeface="Calibri"/>
              </a:rPr>
              <a:t>customer</a:t>
            </a:r>
            <a:r>
              <a:rPr sz="2000" spc="55" dirty="0">
                <a:latin typeface="Calibri"/>
                <a:cs typeface="Calibri"/>
              </a:rPr>
              <a:t> </a:t>
            </a:r>
            <a:r>
              <a:rPr sz="2000" spc="-15" dirty="0">
                <a:latin typeface="Calibri"/>
                <a:cs typeface="Calibri"/>
              </a:rPr>
              <a:t>retention.</a:t>
            </a:r>
            <a:r>
              <a:rPr sz="2000" spc="25" dirty="0">
                <a:latin typeface="Calibri"/>
                <a:cs typeface="Calibri"/>
              </a:rPr>
              <a:t> </a:t>
            </a:r>
            <a:r>
              <a:rPr sz="2000" spc="-20" dirty="0">
                <a:latin typeface="Calibri"/>
                <a:cs typeface="Calibri"/>
              </a:rPr>
              <a:t>Five</a:t>
            </a:r>
            <a:r>
              <a:rPr sz="2000" spc="25" dirty="0">
                <a:latin typeface="Calibri"/>
                <a:cs typeface="Calibri"/>
              </a:rPr>
              <a:t> </a:t>
            </a:r>
            <a:r>
              <a:rPr sz="2000" spc="-5" dirty="0">
                <a:latin typeface="Calibri"/>
                <a:cs typeface="Calibri"/>
              </a:rPr>
              <a:t>major</a:t>
            </a:r>
            <a:r>
              <a:rPr sz="2000" spc="30" dirty="0">
                <a:latin typeface="Calibri"/>
                <a:cs typeface="Calibri"/>
              </a:rPr>
              <a:t> </a:t>
            </a:r>
            <a:r>
              <a:rPr sz="2000" spc="-20" dirty="0">
                <a:latin typeface="Calibri"/>
                <a:cs typeface="Calibri"/>
              </a:rPr>
              <a:t>factors</a:t>
            </a:r>
            <a:r>
              <a:rPr sz="2000" spc="15" dirty="0">
                <a:latin typeface="Calibri"/>
                <a:cs typeface="Calibri"/>
              </a:rPr>
              <a:t> </a:t>
            </a:r>
            <a:r>
              <a:rPr sz="2000" spc="-5" dirty="0">
                <a:latin typeface="Calibri"/>
                <a:cs typeface="Calibri"/>
              </a:rPr>
              <a:t>that </a:t>
            </a:r>
            <a:r>
              <a:rPr sz="2000" dirty="0">
                <a:latin typeface="Calibri"/>
                <a:cs typeface="Calibri"/>
              </a:rPr>
              <a:t> </a:t>
            </a:r>
            <a:r>
              <a:rPr sz="2000" spc="-10" dirty="0">
                <a:latin typeface="Calibri"/>
                <a:cs typeface="Calibri"/>
              </a:rPr>
              <a:t>contributed</a:t>
            </a:r>
            <a:r>
              <a:rPr sz="2000" spc="35" dirty="0">
                <a:latin typeface="Calibri"/>
                <a:cs typeface="Calibri"/>
              </a:rPr>
              <a:t> </a:t>
            </a:r>
            <a:r>
              <a:rPr sz="2000" spc="-15" dirty="0">
                <a:latin typeface="Calibri"/>
                <a:cs typeface="Calibri"/>
              </a:rPr>
              <a:t>to</a:t>
            </a:r>
            <a:r>
              <a:rPr sz="2000" spc="5" dirty="0">
                <a:latin typeface="Calibri"/>
                <a:cs typeface="Calibri"/>
              </a:rPr>
              <a:t> </a:t>
            </a:r>
            <a:r>
              <a:rPr sz="2000" spc="-5" dirty="0">
                <a:latin typeface="Calibri"/>
                <a:cs typeface="Calibri"/>
              </a:rPr>
              <a:t>the </a:t>
            </a:r>
            <a:r>
              <a:rPr sz="2000" spc="-10" dirty="0">
                <a:latin typeface="Calibri"/>
                <a:cs typeface="Calibri"/>
              </a:rPr>
              <a:t>success</a:t>
            </a:r>
            <a:r>
              <a:rPr sz="2000" spc="70" dirty="0">
                <a:latin typeface="Calibri"/>
                <a:cs typeface="Calibri"/>
              </a:rPr>
              <a:t> </a:t>
            </a:r>
            <a:r>
              <a:rPr sz="2000" spc="-5" dirty="0">
                <a:latin typeface="Calibri"/>
                <a:cs typeface="Calibri"/>
              </a:rPr>
              <a:t>of</a:t>
            </a:r>
            <a:r>
              <a:rPr sz="2000" spc="-10" dirty="0">
                <a:latin typeface="Calibri"/>
                <a:cs typeface="Calibri"/>
              </a:rPr>
              <a:t> </a:t>
            </a:r>
            <a:r>
              <a:rPr sz="2000" dirty="0">
                <a:latin typeface="Calibri"/>
                <a:cs typeface="Calibri"/>
              </a:rPr>
              <a:t>an</a:t>
            </a:r>
            <a:r>
              <a:rPr sz="2000" spc="10" dirty="0">
                <a:latin typeface="Calibri"/>
                <a:cs typeface="Calibri"/>
              </a:rPr>
              <a:t> </a:t>
            </a:r>
            <a:r>
              <a:rPr sz="2000" spc="-15" dirty="0">
                <a:latin typeface="Calibri"/>
                <a:cs typeface="Calibri"/>
              </a:rPr>
              <a:t>e-commerce</a:t>
            </a:r>
            <a:r>
              <a:rPr sz="2000" spc="120" dirty="0">
                <a:latin typeface="Calibri"/>
                <a:cs typeface="Calibri"/>
              </a:rPr>
              <a:t> </a:t>
            </a:r>
            <a:r>
              <a:rPr sz="2000" spc="-25" dirty="0">
                <a:latin typeface="Calibri"/>
                <a:cs typeface="Calibri"/>
              </a:rPr>
              <a:t>store</a:t>
            </a:r>
            <a:r>
              <a:rPr sz="2000" spc="20" dirty="0">
                <a:latin typeface="Calibri"/>
                <a:cs typeface="Calibri"/>
              </a:rPr>
              <a:t> </a:t>
            </a:r>
            <a:r>
              <a:rPr sz="2000" spc="-20" dirty="0">
                <a:latin typeface="Calibri"/>
                <a:cs typeface="Calibri"/>
              </a:rPr>
              <a:t>have</a:t>
            </a:r>
            <a:r>
              <a:rPr sz="2000" spc="25" dirty="0">
                <a:latin typeface="Calibri"/>
                <a:cs typeface="Calibri"/>
              </a:rPr>
              <a:t> </a:t>
            </a:r>
            <a:r>
              <a:rPr sz="2000" spc="-10" dirty="0">
                <a:latin typeface="Calibri"/>
                <a:cs typeface="Calibri"/>
              </a:rPr>
              <a:t>been</a:t>
            </a:r>
            <a:r>
              <a:rPr sz="2000" spc="10" dirty="0">
                <a:latin typeface="Calibri"/>
                <a:cs typeface="Calibri"/>
              </a:rPr>
              <a:t> </a:t>
            </a:r>
            <a:r>
              <a:rPr sz="2000" spc="-10" dirty="0">
                <a:latin typeface="Calibri"/>
                <a:cs typeface="Calibri"/>
              </a:rPr>
              <a:t>identified</a:t>
            </a:r>
            <a:r>
              <a:rPr sz="2000" spc="60" dirty="0">
                <a:latin typeface="Calibri"/>
                <a:cs typeface="Calibri"/>
              </a:rPr>
              <a:t> </a:t>
            </a:r>
            <a:r>
              <a:rPr sz="2000" spc="-5" dirty="0">
                <a:latin typeface="Calibri"/>
                <a:cs typeface="Calibri"/>
              </a:rPr>
              <a:t>as:</a:t>
            </a:r>
            <a:r>
              <a:rPr sz="2000" spc="25" dirty="0">
                <a:latin typeface="Calibri"/>
                <a:cs typeface="Calibri"/>
              </a:rPr>
              <a:t> </a:t>
            </a:r>
            <a:r>
              <a:rPr sz="2000" spc="-10" dirty="0">
                <a:latin typeface="Calibri"/>
                <a:cs typeface="Calibri"/>
              </a:rPr>
              <a:t>service</a:t>
            </a:r>
            <a:r>
              <a:rPr sz="2000" spc="65" dirty="0">
                <a:latin typeface="Calibri"/>
                <a:cs typeface="Calibri"/>
              </a:rPr>
              <a:t> </a:t>
            </a:r>
            <a:r>
              <a:rPr sz="2000" spc="-20" dirty="0">
                <a:latin typeface="Calibri"/>
                <a:cs typeface="Calibri"/>
              </a:rPr>
              <a:t>quality,</a:t>
            </a:r>
            <a:r>
              <a:rPr sz="2000" spc="5" dirty="0">
                <a:latin typeface="Calibri"/>
                <a:cs typeface="Calibri"/>
              </a:rPr>
              <a:t> </a:t>
            </a:r>
            <a:r>
              <a:rPr sz="2000" spc="-30" dirty="0">
                <a:latin typeface="Calibri"/>
                <a:cs typeface="Calibri"/>
              </a:rPr>
              <a:t>system </a:t>
            </a:r>
            <a:r>
              <a:rPr sz="2000" spc="-25" dirty="0">
                <a:latin typeface="Calibri"/>
                <a:cs typeface="Calibri"/>
              </a:rPr>
              <a:t> </a:t>
            </a:r>
            <a:r>
              <a:rPr sz="2000" spc="-20" dirty="0">
                <a:latin typeface="Calibri"/>
                <a:cs typeface="Calibri"/>
              </a:rPr>
              <a:t>quality,</a:t>
            </a:r>
            <a:r>
              <a:rPr sz="2000" spc="-5" dirty="0">
                <a:latin typeface="Calibri"/>
                <a:cs typeface="Calibri"/>
              </a:rPr>
              <a:t> </a:t>
            </a:r>
            <a:r>
              <a:rPr sz="2000" spc="-15" dirty="0">
                <a:latin typeface="Calibri"/>
                <a:cs typeface="Calibri"/>
              </a:rPr>
              <a:t>information</a:t>
            </a:r>
            <a:r>
              <a:rPr sz="2000" spc="40" dirty="0">
                <a:latin typeface="Calibri"/>
                <a:cs typeface="Calibri"/>
              </a:rPr>
              <a:t> </a:t>
            </a:r>
            <a:r>
              <a:rPr sz="2000" spc="-20" dirty="0">
                <a:latin typeface="Calibri"/>
                <a:cs typeface="Calibri"/>
              </a:rPr>
              <a:t>quality,</a:t>
            </a:r>
            <a:r>
              <a:rPr sz="2000" spc="15" dirty="0">
                <a:latin typeface="Calibri"/>
                <a:cs typeface="Calibri"/>
              </a:rPr>
              <a:t> </a:t>
            </a:r>
            <a:r>
              <a:rPr sz="2000" spc="-10" dirty="0">
                <a:latin typeface="Calibri"/>
                <a:cs typeface="Calibri"/>
              </a:rPr>
              <a:t>trust</a:t>
            </a:r>
            <a:r>
              <a:rPr sz="2000" spc="40" dirty="0">
                <a:latin typeface="Calibri"/>
                <a:cs typeface="Calibri"/>
              </a:rPr>
              <a:t> </a:t>
            </a:r>
            <a:r>
              <a:rPr sz="2000" spc="-5" dirty="0">
                <a:latin typeface="Calibri"/>
                <a:cs typeface="Calibri"/>
              </a:rPr>
              <a:t>and </a:t>
            </a:r>
            <a:r>
              <a:rPr sz="2000" spc="-10" dirty="0">
                <a:latin typeface="Calibri"/>
                <a:cs typeface="Calibri"/>
              </a:rPr>
              <a:t>net</a:t>
            </a:r>
            <a:r>
              <a:rPr sz="2000" spc="20" dirty="0">
                <a:latin typeface="Calibri"/>
                <a:cs typeface="Calibri"/>
              </a:rPr>
              <a:t> </a:t>
            </a:r>
            <a:r>
              <a:rPr sz="2000" spc="-10" dirty="0">
                <a:latin typeface="Calibri"/>
                <a:cs typeface="Calibri"/>
              </a:rPr>
              <a:t>benefit.</a:t>
            </a:r>
            <a:r>
              <a:rPr sz="2000" spc="40" dirty="0">
                <a:latin typeface="Calibri"/>
                <a:cs typeface="Calibri"/>
              </a:rPr>
              <a:t> </a:t>
            </a:r>
            <a:r>
              <a:rPr sz="2000" spc="-10" dirty="0">
                <a:latin typeface="Calibri"/>
                <a:cs typeface="Calibri"/>
              </a:rPr>
              <a:t>The</a:t>
            </a:r>
            <a:r>
              <a:rPr sz="2000" spc="25" dirty="0">
                <a:latin typeface="Calibri"/>
                <a:cs typeface="Calibri"/>
              </a:rPr>
              <a:t> </a:t>
            </a:r>
            <a:r>
              <a:rPr sz="2000" spc="-15" dirty="0">
                <a:latin typeface="Calibri"/>
                <a:cs typeface="Calibri"/>
              </a:rPr>
              <a:t>research</a:t>
            </a:r>
            <a:r>
              <a:rPr sz="2000" spc="70" dirty="0">
                <a:latin typeface="Calibri"/>
                <a:cs typeface="Calibri"/>
              </a:rPr>
              <a:t> </a:t>
            </a:r>
            <a:r>
              <a:rPr sz="2000" spc="-10" dirty="0">
                <a:latin typeface="Calibri"/>
                <a:cs typeface="Calibri"/>
              </a:rPr>
              <a:t>furthermore</a:t>
            </a:r>
            <a:r>
              <a:rPr sz="2000" spc="50" dirty="0">
                <a:latin typeface="Calibri"/>
                <a:cs typeface="Calibri"/>
              </a:rPr>
              <a:t> </a:t>
            </a:r>
            <a:r>
              <a:rPr sz="2000" spc="-25" dirty="0">
                <a:latin typeface="Calibri"/>
                <a:cs typeface="Calibri"/>
              </a:rPr>
              <a:t>investigated</a:t>
            </a:r>
            <a:r>
              <a:rPr sz="2000" spc="114" dirty="0">
                <a:latin typeface="Calibri"/>
                <a:cs typeface="Calibri"/>
              </a:rPr>
              <a:t> </a:t>
            </a:r>
            <a:r>
              <a:rPr sz="2000" spc="-5" dirty="0">
                <a:latin typeface="Calibri"/>
                <a:cs typeface="Calibri"/>
              </a:rPr>
              <a:t>the</a:t>
            </a:r>
            <a:r>
              <a:rPr sz="2000" spc="5" dirty="0">
                <a:latin typeface="Calibri"/>
                <a:cs typeface="Calibri"/>
              </a:rPr>
              <a:t> </a:t>
            </a:r>
            <a:r>
              <a:rPr sz="2000" spc="-20" dirty="0">
                <a:latin typeface="Calibri"/>
                <a:cs typeface="Calibri"/>
              </a:rPr>
              <a:t>factors </a:t>
            </a:r>
            <a:r>
              <a:rPr sz="2000" spc="-440" dirty="0">
                <a:latin typeface="Calibri"/>
                <a:cs typeface="Calibri"/>
              </a:rPr>
              <a:t> </a:t>
            </a:r>
            <a:r>
              <a:rPr sz="2000" spc="-5" dirty="0">
                <a:latin typeface="Calibri"/>
                <a:cs typeface="Calibri"/>
              </a:rPr>
              <a:t>that</a:t>
            </a:r>
            <a:r>
              <a:rPr sz="2000" spc="5" dirty="0">
                <a:latin typeface="Calibri"/>
                <a:cs typeface="Calibri"/>
              </a:rPr>
              <a:t> </a:t>
            </a:r>
            <a:r>
              <a:rPr sz="2000" spc="-5" dirty="0">
                <a:latin typeface="Calibri"/>
                <a:cs typeface="Calibri"/>
              </a:rPr>
              <a:t>influence</a:t>
            </a:r>
            <a:r>
              <a:rPr sz="2000" spc="15" dirty="0">
                <a:latin typeface="Calibri"/>
                <a:cs typeface="Calibri"/>
              </a:rPr>
              <a:t> </a:t>
            </a:r>
            <a:r>
              <a:rPr sz="2000" dirty="0">
                <a:latin typeface="Calibri"/>
                <a:cs typeface="Calibri"/>
              </a:rPr>
              <a:t>the</a:t>
            </a:r>
            <a:r>
              <a:rPr sz="2000" spc="20" dirty="0">
                <a:latin typeface="Calibri"/>
                <a:cs typeface="Calibri"/>
              </a:rPr>
              <a:t> </a:t>
            </a:r>
            <a:r>
              <a:rPr sz="2000" spc="-5" dirty="0">
                <a:latin typeface="Calibri"/>
                <a:cs typeface="Calibri"/>
              </a:rPr>
              <a:t>online</a:t>
            </a:r>
            <a:r>
              <a:rPr sz="2000" spc="5" dirty="0">
                <a:latin typeface="Calibri"/>
                <a:cs typeface="Calibri"/>
              </a:rPr>
              <a:t> </a:t>
            </a:r>
            <a:r>
              <a:rPr sz="2000" spc="-15" dirty="0">
                <a:latin typeface="Calibri"/>
                <a:cs typeface="Calibri"/>
              </a:rPr>
              <a:t>customers</a:t>
            </a:r>
            <a:r>
              <a:rPr sz="2000" spc="65" dirty="0">
                <a:latin typeface="Calibri"/>
                <a:cs typeface="Calibri"/>
              </a:rPr>
              <a:t> </a:t>
            </a:r>
            <a:r>
              <a:rPr sz="2000" spc="-15" dirty="0">
                <a:latin typeface="Calibri"/>
                <a:cs typeface="Calibri"/>
              </a:rPr>
              <a:t>repeat</a:t>
            </a:r>
            <a:r>
              <a:rPr sz="2000" spc="35" dirty="0">
                <a:latin typeface="Calibri"/>
                <a:cs typeface="Calibri"/>
              </a:rPr>
              <a:t> </a:t>
            </a:r>
            <a:r>
              <a:rPr sz="2000" spc="-10" dirty="0">
                <a:latin typeface="Calibri"/>
                <a:cs typeface="Calibri"/>
              </a:rPr>
              <a:t>purchase</a:t>
            </a:r>
            <a:r>
              <a:rPr sz="2000" spc="20" dirty="0">
                <a:latin typeface="Calibri"/>
                <a:cs typeface="Calibri"/>
              </a:rPr>
              <a:t> </a:t>
            </a:r>
            <a:r>
              <a:rPr sz="2000" spc="-10" dirty="0">
                <a:latin typeface="Calibri"/>
                <a:cs typeface="Calibri"/>
              </a:rPr>
              <a:t>intention.</a:t>
            </a:r>
            <a:r>
              <a:rPr sz="2000" spc="25" dirty="0">
                <a:latin typeface="Calibri"/>
                <a:cs typeface="Calibri"/>
              </a:rPr>
              <a:t> </a:t>
            </a:r>
            <a:r>
              <a:rPr sz="2000" spc="-10" dirty="0">
                <a:latin typeface="Calibri"/>
                <a:cs typeface="Calibri"/>
              </a:rPr>
              <a:t>The combination</a:t>
            </a:r>
            <a:r>
              <a:rPr sz="2000" spc="35" dirty="0">
                <a:latin typeface="Calibri"/>
                <a:cs typeface="Calibri"/>
              </a:rPr>
              <a:t> </a:t>
            </a:r>
            <a:r>
              <a:rPr sz="2000" spc="-5" dirty="0">
                <a:latin typeface="Calibri"/>
                <a:cs typeface="Calibri"/>
              </a:rPr>
              <a:t>of</a:t>
            </a:r>
            <a:r>
              <a:rPr sz="2000" dirty="0">
                <a:latin typeface="Calibri"/>
                <a:cs typeface="Calibri"/>
              </a:rPr>
              <a:t> </a:t>
            </a:r>
            <a:r>
              <a:rPr sz="2000" spc="-5" dirty="0">
                <a:latin typeface="Calibri"/>
                <a:cs typeface="Calibri"/>
              </a:rPr>
              <a:t>both</a:t>
            </a:r>
            <a:r>
              <a:rPr sz="2000" spc="-10" dirty="0">
                <a:latin typeface="Calibri"/>
                <a:cs typeface="Calibri"/>
              </a:rPr>
              <a:t> </a:t>
            </a:r>
            <a:r>
              <a:rPr sz="2000" spc="-5" dirty="0">
                <a:latin typeface="Calibri"/>
                <a:cs typeface="Calibri"/>
              </a:rPr>
              <a:t>utilitarian </a:t>
            </a:r>
            <a:r>
              <a:rPr sz="2000" dirty="0">
                <a:latin typeface="Calibri"/>
                <a:cs typeface="Calibri"/>
              </a:rPr>
              <a:t> </a:t>
            </a:r>
            <a:r>
              <a:rPr sz="2000" spc="-10" dirty="0">
                <a:latin typeface="Calibri"/>
                <a:cs typeface="Calibri"/>
              </a:rPr>
              <a:t>value</a:t>
            </a:r>
            <a:r>
              <a:rPr sz="2000" spc="20" dirty="0">
                <a:latin typeface="Calibri"/>
                <a:cs typeface="Calibri"/>
              </a:rPr>
              <a:t> </a:t>
            </a:r>
            <a:r>
              <a:rPr sz="2000" spc="-5" dirty="0">
                <a:latin typeface="Calibri"/>
                <a:cs typeface="Calibri"/>
              </a:rPr>
              <a:t>and </a:t>
            </a:r>
            <a:r>
              <a:rPr sz="2000" spc="-10" dirty="0">
                <a:latin typeface="Calibri"/>
                <a:cs typeface="Calibri"/>
              </a:rPr>
              <a:t>hedonistic</a:t>
            </a:r>
            <a:r>
              <a:rPr sz="2000" spc="55" dirty="0">
                <a:latin typeface="Calibri"/>
                <a:cs typeface="Calibri"/>
              </a:rPr>
              <a:t> </a:t>
            </a:r>
            <a:r>
              <a:rPr sz="2000" spc="-15" dirty="0">
                <a:latin typeface="Calibri"/>
                <a:cs typeface="Calibri"/>
              </a:rPr>
              <a:t>values</a:t>
            </a:r>
            <a:r>
              <a:rPr sz="2000" spc="25" dirty="0">
                <a:latin typeface="Calibri"/>
                <a:cs typeface="Calibri"/>
              </a:rPr>
              <a:t> </a:t>
            </a:r>
            <a:r>
              <a:rPr sz="2000" spc="-15" dirty="0">
                <a:latin typeface="Calibri"/>
                <a:cs typeface="Calibri"/>
              </a:rPr>
              <a:t>are</a:t>
            </a:r>
            <a:r>
              <a:rPr sz="2000" spc="25" dirty="0">
                <a:latin typeface="Calibri"/>
                <a:cs typeface="Calibri"/>
              </a:rPr>
              <a:t> </a:t>
            </a:r>
            <a:r>
              <a:rPr sz="2000" spc="-10" dirty="0">
                <a:latin typeface="Calibri"/>
                <a:cs typeface="Calibri"/>
              </a:rPr>
              <a:t>needed</a:t>
            </a:r>
            <a:r>
              <a:rPr sz="2000" spc="35" dirty="0">
                <a:latin typeface="Calibri"/>
                <a:cs typeface="Calibri"/>
              </a:rPr>
              <a:t> </a:t>
            </a:r>
            <a:r>
              <a:rPr sz="2000" spc="-15" dirty="0">
                <a:latin typeface="Calibri"/>
                <a:cs typeface="Calibri"/>
              </a:rPr>
              <a:t>to</a:t>
            </a:r>
            <a:r>
              <a:rPr sz="2000" spc="10" dirty="0">
                <a:latin typeface="Calibri"/>
                <a:cs typeface="Calibri"/>
              </a:rPr>
              <a:t> </a:t>
            </a:r>
            <a:r>
              <a:rPr sz="2000" spc="-20" dirty="0">
                <a:latin typeface="Calibri"/>
                <a:cs typeface="Calibri"/>
              </a:rPr>
              <a:t>affect</a:t>
            </a:r>
            <a:r>
              <a:rPr sz="2000" spc="30" dirty="0">
                <a:latin typeface="Calibri"/>
                <a:cs typeface="Calibri"/>
              </a:rPr>
              <a:t> </a:t>
            </a:r>
            <a:r>
              <a:rPr sz="2000" spc="-5" dirty="0">
                <a:latin typeface="Calibri"/>
                <a:cs typeface="Calibri"/>
              </a:rPr>
              <a:t>the</a:t>
            </a:r>
            <a:r>
              <a:rPr sz="2000" spc="25" dirty="0">
                <a:latin typeface="Calibri"/>
                <a:cs typeface="Calibri"/>
              </a:rPr>
              <a:t> </a:t>
            </a:r>
            <a:r>
              <a:rPr sz="2000" spc="-15" dirty="0">
                <a:latin typeface="Calibri"/>
                <a:cs typeface="Calibri"/>
              </a:rPr>
              <a:t>repeat</a:t>
            </a:r>
            <a:r>
              <a:rPr sz="2000" spc="40" dirty="0">
                <a:latin typeface="Calibri"/>
                <a:cs typeface="Calibri"/>
              </a:rPr>
              <a:t> </a:t>
            </a:r>
            <a:r>
              <a:rPr sz="2000" spc="-5" dirty="0">
                <a:latin typeface="Calibri"/>
                <a:cs typeface="Calibri"/>
              </a:rPr>
              <a:t>purchase</a:t>
            </a:r>
            <a:r>
              <a:rPr sz="2000" spc="15" dirty="0">
                <a:latin typeface="Calibri"/>
                <a:cs typeface="Calibri"/>
              </a:rPr>
              <a:t> </a:t>
            </a:r>
            <a:r>
              <a:rPr sz="2000" spc="-10" dirty="0">
                <a:latin typeface="Calibri"/>
                <a:cs typeface="Calibri"/>
              </a:rPr>
              <a:t>intention</a:t>
            </a:r>
            <a:r>
              <a:rPr sz="2000" spc="40" dirty="0">
                <a:latin typeface="Calibri"/>
                <a:cs typeface="Calibri"/>
              </a:rPr>
              <a:t> </a:t>
            </a:r>
            <a:r>
              <a:rPr sz="2000" spc="-10" dirty="0">
                <a:latin typeface="Calibri"/>
                <a:cs typeface="Calibri"/>
              </a:rPr>
              <a:t>(loyalty)</a:t>
            </a:r>
            <a:r>
              <a:rPr sz="2000" spc="-20" dirty="0">
                <a:latin typeface="Calibri"/>
                <a:cs typeface="Calibri"/>
              </a:rPr>
              <a:t> </a:t>
            </a:r>
            <a:r>
              <a:rPr sz="2000" spc="-25" dirty="0">
                <a:latin typeface="Calibri"/>
                <a:cs typeface="Calibri"/>
              </a:rPr>
              <a:t>positively.</a:t>
            </a:r>
            <a:endParaRPr sz="2000">
              <a:latin typeface="Calibri"/>
              <a:cs typeface="Calibri"/>
            </a:endParaRPr>
          </a:p>
          <a:p>
            <a:pPr marL="12700">
              <a:lnSpc>
                <a:spcPts val="2039"/>
              </a:lnSpc>
            </a:pPr>
            <a:r>
              <a:rPr sz="2000" spc="-10" dirty="0">
                <a:latin typeface="Calibri"/>
                <a:cs typeface="Calibri"/>
              </a:rPr>
              <a:t>The</a:t>
            </a:r>
            <a:r>
              <a:rPr sz="2000" spc="20" dirty="0">
                <a:latin typeface="Calibri"/>
                <a:cs typeface="Calibri"/>
              </a:rPr>
              <a:t> </a:t>
            </a:r>
            <a:r>
              <a:rPr sz="2000" spc="-15" dirty="0">
                <a:latin typeface="Calibri"/>
                <a:cs typeface="Calibri"/>
              </a:rPr>
              <a:t>data</a:t>
            </a:r>
            <a:r>
              <a:rPr sz="2000" spc="10" dirty="0">
                <a:latin typeface="Calibri"/>
                <a:cs typeface="Calibri"/>
              </a:rPr>
              <a:t> </a:t>
            </a:r>
            <a:r>
              <a:rPr sz="2000" spc="-5" dirty="0">
                <a:latin typeface="Calibri"/>
                <a:cs typeface="Calibri"/>
              </a:rPr>
              <a:t>is</a:t>
            </a:r>
            <a:r>
              <a:rPr sz="2000" spc="15" dirty="0">
                <a:latin typeface="Calibri"/>
                <a:cs typeface="Calibri"/>
              </a:rPr>
              <a:t> </a:t>
            </a:r>
            <a:r>
              <a:rPr sz="2000" spc="-15" dirty="0">
                <a:latin typeface="Calibri"/>
                <a:cs typeface="Calibri"/>
              </a:rPr>
              <a:t>collected</a:t>
            </a:r>
            <a:r>
              <a:rPr sz="2000" spc="60" dirty="0">
                <a:latin typeface="Calibri"/>
                <a:cs typeface="Calibri"/>
              </a:rPr>
              <a:t> </a:t>
            </a:r>
            <a:r>
              <a:rPr sz="2000" spc="-15" dirty="0">
                <a:latin typeface="Calibri"/>
                <a:cs typeface="Calibri"/>
              </a:rPr>
              <a:t>from</a:t>
            </a:r>
            <a:r>
              <a:rPr sz="2000" spc="20" dirty="0">
                <a:latin typeface="Calibri"/>
                <a:cs typeface="Calibri"/>
              </a:rPr>
              <a:t> </a:t>
            </a:r>
            <a:r>
              <a:rPr sz="2000" dirty="0">
                <a:latin typeface="Calibri"/>
                <a:cs typeface="Calibri"/>
              </a:rPr>
              <a:t>the</a:t>
            </a:r>
            <a:r>
              <a:rPr sz="2000" spc="-10" dirty="0">
                <a:latin typeface="Calibri"/>
                <a:cs typeface="Calibri"/>
              </a:rPr>
              <a:t> </a:t>
            </a:r>
            <a:r>
              <a:rPr sz="2000" spc="-5" dirty="0">
                <a:latin typeface="Calibri"/>
                <a:cs typeface="Calibri"/>
              </a:rPr>
              <a:t>Indian</a:t>
            </a:r>
            <a:r>
              <a:rPr sz="2000" spc="-10" dirty="0">
                <a:latin typeface="Calibri"/>
                <a:cs typeface="Calibri"/>
              </a:rPr>
              <a:t> </a:t>
            </a:r>
            <a:r>
              <a:rPr sz="2000" spc="-5" dirty="0">
                <a:latin typeface="Calibri"/>
                <a:cs typeface="Calibri"/>
              </a:rPr>
              <a:t>online</a:t>
            </a:r>
            <a:r>
              <a:rPr sz="2000" spc="10" dirty="0">
                <a:latin typeface="Calibri"/>
                <a:cs typeface="Calibri"/>
              </a:rPr>
              <a:t> </a:t>
            </a:r>
            <a:r>
              <a:rPr sz="2000" spc="-10" dirty="0">
                <a:latin typeface="Calibri"/>
                <a:cs typeface="Calibri"/>
              </a:rPr>
              <a:t>shoppers.</a:t>
            </a:r>
            <a:r>
              <a:rPr sz="2000" spc="25" dirty="0">
                <a:latin typeface="Calibri"/>
                <a:cs typeface="Calibri"/>
              </a:rPr>
              <a:t> </a:t>
            </a:r>
            <a:r>
              <a:rPr sz="2000" spc="-10" dirty="0">
                <a:latin typeface="Calibri"/>
                <a:cs typeface="Calibri"/>
              </a:rPr>
              <a:t>Results</a:t>
            </a:r>
            <a:r>
              <a:rPr sz="2000" spc="45" dirty="0">
                <a:latin typeface="Calibri"/>
                <a:cs typeface="Calibri"/>
              </a:rPr>
              <a:t> </a:t>
            </a:r>
            <a:r>
              <a:rPr sz="2000" spc="-10" dirty="0">
                <a:latin typeface="Calibri"/>
                <a:cs typeface="Calibri"/>
              </a:rPr>
              <a:t>indicate</a:t>
            </a:r>
            <a:r>
              <a:rPr sz="2000" spc="45" dirty="0">
                <a:latin typeface="Calibri"/>
                <a:cs typeface="Calibri"/>
              </a:rPr>
              <a:t> </a:t>
            </a:r>
            <a:r>
              <a:rPr sz="2000" dirty="0">
                <a:latin typeface="Calibri"/>
                <a:cs typeface="Calibri"/>
              </a:rPr>
              <a:t>the</a:t>
            </a:r>
            <a:r>
              <a:rPr sz="2000" spc="-10" dirty="0">
                <a:latin typeface="Calibri"/>
                <a:cs typeface="Calibri"/>
              </a:rPr>
              <a:t> </a:t>
            </a:r>
            <a:r>
              <a:rPr sz="2000" spc="-5" dirty="0">
                <a:latin typeface="Calibri"/>
                <a:cs typeface="Calibri"/>
              </a:rPr>
              <a:t>e-retail</a:t>
            </a:r>
            <a:r>
              <a:rPr sz="2000" spc="50" dirty="0">
                <a:latin typeface="Calibri"/>
                <a:cs typeface="Calibri"/>
              </a:rPr>
              <a:t> </a:t>
            </a:r>
            <a:r>
              <a:rPr sz="2000" spc="-10" dirty="0">
                <a:latin typeface="Calibri"/>
                <a:cs typeface="Calibri"/>
              </a:rPr>
              <a:t>success</a:t>
            </a:r>
            <a:r>
              <a:rPr sz="2000" spc="95" dirty="0">
                <a:latin typeface="Calibri"/>
                <a:cs typeface="Calibri"/>
              </a:rPr>
              <a:t> </a:t>
            </a:r>
            <a:r>
              <a:rPr sz="2000" spc="-20" dirty="0">
                <a:latin typeface="Calibri"/>
                <a:cs typeface="Calibri"/>
              </a:rPr>
              <a:t>factors,</a:t>
            </a:r>
            <a:endParaRPr sz="2000">
              <a:latin typeface="Calibri"/>
              <a:cs typeface="Calibri"/>
            </a:endParaRPr>
          </a:p>
          <a:p>
            <a:pPr marL="12700">
              <a:lnSpc>
                <a:spcPts val="2280"/>
              </a:lnSpc>
            </a:pPr>
            <a:r>
              <a:rPr sz="2000" spc="-5" dirty="0">
                <a:latin typeface="Calibri"/>
                <a:cs typeface="Calibri"/>
              </a:rPr>
              <a:t>which</a:t>
            </a:r>
            <a:r>
              <a:rPr sz="2000" spc="10" dirty="0">
                <a:latin typeface="Calibri"/>
                <a:cs typeface="Calibri"/>
              </a:rPr>
              <a:t> </a:t>
            </a:r>
            <a:r>
              <a:rPr sz="2000" spc="-15" dirty="0">
                <a:latin typeface="Calibri"/>
                <a:cs typeface="Calibri"/>
              </a:rPr>
              <a:t>are</a:t>
            </a:r>
            <a:r>
              <a:rPr sz="2000" spc="20" dirty="0">
                <a:latin typeface="Calibri"/>
                <a:cs typeface="Calibri"/>
              </a:rPr>
              <a:t> </a:t>
            </a:r>
            <a:r>
              <a:rPr sz="2000" spc="-20" dirty="0">
                <a:latin typeface="Calibri"/>
                <a:cs typeface="Calibri"/>
              </a:rPr>
              <a:t>very</a:t>
            </a:r>
            <a:r>
              <a:rPr sz="2000" spc="35" dirty="0">
                <a:latin typeface="Calibri"/>
                <a:cs typeface="Calibri"/>
              </a:rPr>
              <a:t> </a:t>
            </a:r>
            <a:r>
              <a:rPr sz="2000" spc="-10" dirty="0">
                <a:latin typeface="Calibri"/>
                <a:cs typeface="Calibri"/>
              </a:rPr>
              <a:t>much</a:t>
            </a:r>
            <a:r>
              <a:rPr sz="2000" spc="5" dirty="0">
                <a:latin typeface="Calibri"/>
                <a:cs typeface="Calibri"/>
              </a:rPr>
              <a:t> </a:t>
            </a:r>
            <a:r>
              <a:rPr sz="2000" spc="-10" dirty="0">
                <a:latin typeface="Calibri"/>
                <a:cs typeface="Calibri"/>
              </a:rPr>
              <a:t>critical</a:t>
            </a:r>
            <a:r>
              <a:rPr sz="2000" spc="80" dirty="0">
                <a:latin typeface="Calibri"/>
                <a:cs typeface="Calibri"/>
              </a:rPr>
              <a:t> </a:t>
            </a:r>
            <a:r>
              <a:rPr sz="2000" spc="-25" dirty="0">
                <a:latin typeface="Calibri"/>
                <a:cs typeface="Calibri"/>
              </a:rPr>
              <a:t>for</a:t>
            </a:r>
            <a:r>
              <a:rPr sz="2000" spc="5" dirty="0">
                <a:latin typeface="Calibri"/>
                <a:cs typeface="Calibri"/>
              </a:rPr>
              <a:t> </a:t>
            </a:r>
            <a:r>
              <a:rPr sz="2000" spc="-15" dirty="0">
                <a:latin typeface="Calibri"/>
                <a:cs typeface="Calibri"/>
              </a:rPr>
              <a:t>customer</a:t>
            </a:r>
            <a:r>
              <a:rPr sz="2000" spc="55" dirty="0">
                <a:latin typeface="Calibri"/>
                <a:cs typeface="Calibri"/>
              </a:rPr>
              <a:t> </a:t>
            </a:r>
            <a:r>
              <a:rPr sz="2000" spc="-15" dirty="0">
                <a:latin typeface="Calibri"/>
                <a:cs typeface="Calibri"/>
              </a:rPr>
              <a:t>satisfaction.</a:t>
            </a:r>
            <a:endParaRPr sz="20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object 3"/>
          <p:cNvPicPr/>
          <p:nvPr/>
        </p:nvPicPr>
        <p:blipFill>
          <a:blip r:embed="rId3" cstate="print"/>
          <a:stretch>
            <a:fillRect/>
          </a:stretch>
        </p:blipFill>
        <p:spPr>
          <a:xfrm>
            <a:off x="618744" y="527304"/>
            <a:ext cx="11100816" cy="61142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object 3"/>
          <p:cNvPicPr/>
          <p:nvPr/>
        </p:nvPicPr>
        <p:blipFill>
          <a:blip r:embed="rId3" cstate="print"/>
          <a:stretch>
            <a:fillRect/>
          </a:stretch>
        </p:blipFill>
        <p:spPr>
          <a:xfrm>
            <a:off x="582168" y="478586"/>
            <a:ext cx="2954909" cy="1229690"/>
          </a:xfrm>
          <a:prstGeom prst="rect">
            <a:avLst/>
          </a:prstGeom>
        </p:spPr>
      </p:pic>
      <p:sp>
        <p:nvSpPr>
          <p:cNvPr id="4" name="object 4"/>
          <p:cNvSpPr txBox="1">
            <a:spLocks noGrp="1"/>
          </p:cNvSpPr>
          <p:nvPr>
            <p:ph type="title"/>
          </p:nvPr>
        </p:nvSpPr>
        <p:spPr>
          <a:xfrm>
            <a:off x="917244" y="613105"/>
            <a:ext cx="2256155" cy="695325"/>
          </a:xfrm>
          <a:prstGeom prst="rect">
            <a:avLst/>
          </a:prstGeom>
        </p:spPr>
        <p:txBody>
          <a:bodyPr vert="horz" wrap="square" lIns="0" tIns="12065" rIns="0" bIns="0" rtlCol="0">
            <a:spAutoFit/>
          </a:bodyPr>
          <a:lstStyle/>
          <a:p>
            <a:pPr marL="12700">
              <a:lnSpc>
                <a:spcPct val="100000"/>
              </a:lnSpc>
              <a:spcBef>
                <a:spcPts val="95"/>
              </a:spcBef>
            </a:pPr>
            <a:r>
              <a:rPr sz="4400" spc="-35" dirty="0">
                <a:latin typeface="Calibri Light"/>
                <a:cs typeface="Calibri Light"/>
              </a:rPr>
              <a:t>EDA</a:t>
            </a:r>
            <a:r>
              <a:rPr sz="4400" spc="-170" dirty="0">
                <a:latin typeface="Calibri Light"/>
                <a:cs typeface="Calibri Light"/>
              </a:rPr>
              <a:t> </a:t>
            </a:r>
            <a:r>
              <a:rPr sz="4400" spc="-35" dirty="0">
                <a:latin typeface="Calibri Light"/>
                <a:cs typeface="Calibri Light"/>
              </a:rPr>
              <a:t>Steps</a:t>
            </a:r>
            <a:endParaRPr sz="4400">
              <a:latin typeface="Calibri Light"/>
              <a:cs typeface="Calibri Light"/>
            </a:endParaRPr>
          </a:p>
        </p:txBody>
      </p:sp>
      <p:pic>
        <p:nvPicPr>
          <p:cNvPr id="5" name="object 5"/>
          <p:cNvPicPr/>
          <p:nvPr/>
        </p:nvPicPr>
        <p:blipFill>
          <a:blip r:embed="rId4" cstate="print"/>
          <a:stretch>
            <a:fillRect/>
          </a:stretch>
        </p:blipFill>
        <p:spPr>
          <a:xfrm>
            <a:off x="554736" y="1691639"/>
            <a:ext cx="11161776" cy="465429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object 3"/>
          <p:cNvSpPr txBox="1">
            <a:spLocks noGrp="1"/>
          </p:cNvSpPr>
          <p:nvPr>
            <p:ph type="title"/>
          </p:nvPr>
        </p:nvSpPr>
        <p:spPr>
          <a:xfrm>
            <a:off x="917244" y="270713"/>
            <a:ext cx="3993515" cy="454025"/>
          </a:xfrm>
          <a:prstGeom prst="rect">
            <a:avLst/>
          </a:prstGeom>
        </p:spPr>
        <p:txBody>
          <a:bodyPr vert="horz" wrap="square" lIns="0" tIns="13970" rIns="0" bIns="0" rtlCol="0">
            <a:spAutoFit/>
          </a:bodyPr>
          <a:lstStyle/>
          <a:p>
            <a:pPr marL="12700">
              <a:lnSpc>
                <a:spcPct val="100000"/>
              </a:lnSpc>
              <a:spcBef>
                <a:spcPts val="110"/>
              </a:spcBef>
              <a:tabLst>
                <a:tab pos="527685" algn="l"/>
              </a:tabLst>
            </a:pPr>
            <a:r>
              <a:rPr sz="2800" spc="-5" dirty="0"/>
              <a:t>1.	Checking</a:t>
            </a:r>
            <a:r>
              <a:rPr sz="2800" spc="-25" dirty="0"/>
              <a:t> </a:t>
            </a:r>
            <a:r>
              <a:rPr sz="2800" spc="-5" dirty="0"/>
              <a:t>the</a:t>
            </a:r>
            <a:r>
              <a:rPr sz="2800" spc="-30" dirty="0"/>
              <a:t> </a:t>
            </a:r>
            <a:r>
              <a:rPr sz="2800" spc="-10" dirty="0"/>
              <a:t>attributes:</a:t>
            </a:r>
            <a:endParaRPr sz="2800"/>
          </a:p>
        </p:txBody>
      </p:sp>
      <p:sp>
        <p:nvSpPr>
          <p:cNvPr id="4" name="object 4"/>
          <p:cNvSpPr txBox="1"/>
          <p:nvPr/>
        </p:nvSpPr>
        <p:spPr>
          <a:xfrm>
            <a:off x="917244" y="701562"/>
            <a:ext cx="10074275" cy="4391660"/>
          </a:xfrm>
          <a:prstGeom prst="rect">
            <a:avLst/>
          </a:prstGeom>
        </p:spPr>
        <p:txBody>
          <a:bodyPr vert="horz" wrap="square" lIns="0" tIns="103505" rIns="0" bIns="0" rtlCol="0">
            <a:spAutoFit/>
          </a:bodyPr>
          <a:lstStyle/>
          <a:p>
            <a:pPr marL="241300" indent="-228600">
              <a:lnSpc>
                <a:spcPct val="100000"/>
              </a:lnSpc>
              <a:spcBef>
                <a:spcPts val="815"/>
              </a:spcBef>
              <a:buSzPct val="93750"/>
              <a:buFont typeface="Arial MT"/>
              <a:buChar char="•"/>
              <a:tabLst>
                <a:tab pos="240665" algn="l"/>
                <a:tab pos="241300" algn="l"/>
              </a:tabLst>
            </a:pPr>
            <a:r>
              <a:rPr sz="2400" dirty="0">
                <a:latin typeface="Calibri"/>
                <a:cs typeface="Calibri"/>
              </a:rPr>
              <a:t>Shape</a:t>
            </a:r>
            <a:r>
              <a:rPr sz="2400" spc="-50" dirty="0">
                <a:latin typeface="Calibri"/>
                <a:cs typeface="Calibri"/>
              </a:rPr>
              <a:t> </a:t>
            </a:r>
            <a:r>
              <a:rPr sz="2400" spc="-5" dirty="0">
                <a:latin typeface="Calibri"/>
                <a:cs typeface="Calibri"/>
              </a:rPr>
              <a:t>of</a:t>
            </a:r>
            <a:r>
              <a:rPr sz="2400" spc="-10" dirty="0">
                <a:latin typeface="Calibri"/>
                <a:cs typeface="Calibri"/>
              </a:rPr>
              <a:t> </a:t>
            </a:r>
            <a:r>
              <a:rPr sz="2400" dirty="0">
                <a:latin typeface="Calibri"/>
                <a:cs typeface="Calibri"/>
              </a:rPr>
              <a:t>the</a:t>
            </a:r>
            <a:r>
              <a:rPr sz="2400" spc="-50" dirty="0">
                <a:latin typeface="Calibri"/>
                <a:cs typeface="Calibri"/>
              </a:rPr>
              <a:t> </a:t>
            </a:r>
            <a:r>
              <a:rPr sz="2400" spc="-10" dirty="0">
                <a:latin typeface="Calibri"/>
                <a:cs typeface="Calibri"/>
              </a:rPr>
              <a:t>dataset</a:t>
            </a:r>
            <a:endParaRPr sz="2400">
              <a:latin typeface="Calibri"/>
              <a:cs typeface="Calibri"/>
            </a:endParaRPr>
          </a:p>
          <a:p>
            <a:pPr marL="241300" indent="-228600">
              <a:lnSpc>
                <a:spcPct val="100000"/>
              </a:lnSpc>
              <a:spcBef>
                <a:spcPts val="720"/>
              </a:spcBef>
              <a:buSzPct val="93750"/>
              <a:buFont typeface="Arial MT"/>
              <a:buChar char="•"/>
              <a:tabLst>
                <a:tab pos="240665" algn="l"/>
                <a:tab pos="241300" algn="l"/>
              </a:tabLst>
            </a:pPr>
            <a:r>
              <a:rPr sz="2400" dirty="0">
                <a:latin typeface="Calibri"/>
                <a:cs typeface="Calibri"/>
              </a:rPr>
              <a:t>Columns</a:t>
            </a:r>
            <a:r>
              <a:rPr sz="2400" spc="-55" dirty="0">
                <a:latin typeface="Calibri"/>
                <a:cs typeface="Calibri"/>
              </a:rPr>
              <a:t> </a:t>
            </a:r>
            <a:r>
              <a:rPr sz="2400" spc="-5" dirty="0">
                <a:latin typeface="Calibri"/>
                <a:cs typeface="Calibri"/>
              </a:rPr>
              <a:t>present</a:t>
            </a:r>
            <a:r>
              <a:rPr sz="2400" spc="-40" dirty="0">
                <a:latin typeface="Calibri"/>
                <a:cs typeface="Calibri"/>
              </a:rPr>
              <a:t> </a:t>
            </a:r>
            <a:r>
              <a:rPr sz="2400" dirty="0">
                <a:latin typeface="Calibri"/>
                <a:cs typeface="Calibri"/>
              </a:rPr>
              <a:t>in</a:t>
            </a:r>
            <a:r>
              <a:rPr sz="2400" spc="-20" dirty="0">
                <a:latin typeface="Calibri"/>
                <a:cs typeface="Calibri"/>
              </a:rPr>
              <a:t> </a:t>
            </a:r>
            <a:r>
              <a:rPr sz="2400" dirty="0">
                <a:latin typeface="Calibri"/>
                <a:cs typeface="Calibri"/>
              </a:rPr>
              <a:t>the</a:t>
            </a:r>
            <a:r>
              <a:rPr sz="2400" spc="-45" dirty="0">
                <a:latin typeface="Calibri"/>
                <a:cs typeface="Calibri"/>
              </a:rPr>
              <a:t> </a:t>
            </a:r>
            <a:r>
              <a:rPr sz="2400" spc="-10" dirty="0">
                <a:latin typeface="Calibri"/>
                <a:cs typeface="Calibri"/>
              </a:rPr>
              <a:t>dataset</a:t>
            </a:r>
            <a:endParaRPr sz="2400">
              <a:latin typeface="Calibri"/>
              <a:cs typeface="Calibri"/>
            </a:endParaRPr>
          </a:p>
          <a:p>
            <a:pPr marL="241300" indent="-228600">
              <a:lnSpc>
                <a:spcPct val="100000"/>
              </a:lnSpc>
              <a:spcBef>
                <a:spcPts val="720"/>
              </a:spcBef>
              <a:buSzPct val="93750"/>
              <a:buFont typeface="Arial MT"/>
              <a:buChar char="•"/>
              <a:tabLst>
                <a:tab pos="240665" algn="l"/>
                <a:tab pos="241300" algn="l"/>
              </a:tabLst>
            </a:pPr>
            <a:r>
              <a:rPr sz="2400" spc="-10" dirty="0">
                <a:latin typeface="Calibri"/>
                <a:cs typeface="Calibri"/>
              </a:rPr>
              <a:t>Datatypes</a:t>
            </a:r>
            <a:r>
              <a:rPr sz="2400" spc="-65" dirty="0">
                <a:latin typeface="Calibri"/>
                <a:cs typeface="Calibri"/>
              </a:rPr>
              <a:t> </a:t>
            </a:r>
            <a:r>
              <a:rPr sz="2400" spc="-5" dirty="0">
                <a:latin typeface="Calibri"/>
                <a:cs typeface="Calibri"/>
              </a:rPr>
              <a:t>of </a:t>
            </a:r>
            <a:r>
              <a:rPr sz="2400" dirty="0">
                <a:latin typeface="Calibri"/>
                <a:cs typeface="Calibri"/>
              </a:rPr>
              <a:t>each</a:t>
            </a:r>
            <a:r>
              <a:rPr sz="2400" spc="-15" dirty="0">
                <a:latin typeface="Calibri"/>
                <a:cs typeface="Calibri"/>
              </a:rPr>
              <a:t> </a:t>
            </a:r>
            <a:r>
              <a:rPr sz="2400" spc="-5" dirty="0">
                <a:latin typeface="Calibri"/>
                <a:cs typeface="Calibri"/>
              </a:rPr>
              <a:t>column</a:t>
            </a:r>
            <a:r>
              <a:rPr sz="2400" spc="-30" dirty="0">
                <a:latin typeface="Calibri"/>
                <a:cs typeface="Calibri"/>
              </a:rPr>
              <a:t> </a:t>
            </a:r>
            <a:r>
              <a:rPr sz="2400" dirty="0">
                <a:latin typeface="Calibri"/>
                <a:cs typeface="Calibri"/>
              </a:rPr>
              <a:t>in</a:t>
            </a:r>
            <a:r>
              <a:rPr sz="2400" spc="-10" dirty="0">
                <a:latin typeface="Calibri"/>
                <a:cs typeface="Calibri"/>
              </a:rPr>
              <a:t> </a:t>
            </a:r>
            <a:r>
              <a:rPr sz="2400" dirty="0">
                <a:latin typeface="Calibri"/>
                <a:cs typeface="Calibri"/>
              </a:rPr>
              <a:t>the</a:t>
            </a:r>
            <a:r>
              <a:rPr sz="2400" spc="-40" dirty="0">
                <a:latin typeface="Calibri"/>
                <a:cs typeface="Calibri"/>
              </a:rPr>
              <a:t> </a:t>
            </a:r>
            <a:r>
              <a:rPr sz="2400" spc="-10" dirty="0">
                <a:latin typeface="Calibri"/>
                <a:cs typeface="Calibri"/>
              </a:rPr>
              <a:t>dataset</a:t>
            </a:r>
            <a:endParaRPr sz="2400">
              <a:latin typeface="Calibri"/>
              <a:cs typeface="Calibri"/>
            </a:endParaRPr>
          </a:p>
          <a:p>
            <a:pPr marL="241300" marR="371475" indent="-228600">
              <a:lnSpc>
                <a:spcPts val="2590"/>
              </a:lnSpc>
              <a:spcBef>
                <a:spcPts val="1030"/>
              </a:spcBef>
              <a:buSzPct val="93750"/>
              <a:buFont typeface="Arial MT"/>
              <a:buChar char="•"/>
              <a:tabLst>
                <a:tab pos="240665" algn="l"/>
                <a:tab pos="241300" algn="l"/>
              </a:tabLst>
            </a:pPr>
            <a:r>
              <a:rPr sz="2400" spc="-5" dirty="0">
                <a:latin typeface="Calibri"/>
                <a:cs typeface="Calibri"/>
              </a:rPr>
              <a:t>Pre-processing</a:t>
            </a:r>
            <a:r>
              <a:rPr sz="2400" spc="-70" dirty="0">
                <a:latin typeface="Calibri"/>
                <a:cs typeface="Calibri"/>
              </a:rPr>
              <a:t> </a:t>
            </a:r>
            <a:r>
              <a:rPr sz="2400" spc="5" dirty="0">
                <a:latin typeface="Calibri"/>
                <a:cs typeface="Calibri"/>
              </a:rPr>
              <a:t>the</a:t>
            </a:r>
            <a:r>
              <a:rPr sz="2400" spc="-10" dirty="0">
                <a:latin typeface="Calibri"/>
                <a:cs typeface="Calibri"/>
              </a:rPr>
              <a:t> </a:t>
            </a:r>
            <a:r>
              <a:rPr sz="2400" dirty="0">
                <a:latin typeface="Calibri"/>
                <a:cs typeface="Calibri"/>
              </a:rPr>
              <a:t>columns</a:t>
            </a:r>
            <a:r>
              <a:rPr sz="2400" spc="-40" dirty="0">
                <a:latin typeface="Calibri"/>
                <a:cs typeface="Calibri"/>
              </a:rPr>
              <a:t> </a:t>
            </a:r>
            <a:r>
              <a:rPr sz="2400" dirty="0">
                <a:latin typeface="Calibri"/>
                <a:cs typeface="Calibri"/>
              </a:rPr>
              <a:t>name</a:t>
            </a:r>
            <a:r>
              <a:rPr sz="2400" spc="-10" dirty="0">
                <a:latin typeface="Calibri"/>
                <a:cs typeface="Calibri"/>
              </a:rPr>
              <a:t> </a:t>
            </a:r>
            <a:r>
              <a:rPr sz="2400" spc="-25" dirty="0">
                <a:latin typeface="Calibri"/>
                <a:cs typeface="Calibri"/>
              </a:rPr>
              <a:t>like</a:t>
            </a:r>
            <a:r>
              <a:rPr sz="2400" spc="-10" dirty="0">
                <a:latin typeface="Calibri"/>
                <a:cs typeface="Calibri"/>
              </a:rPr>
              <a:t> </a:t>
            </a:r>
            <a:r>
              <a:rPr sz="2400" dirty="0">
                <a:latin typeface="Calibri"/>
                <a:cs typeface="Calibri"/>
              </a:rPr>
              <a:t>removing</a:t>
            </a:r>
            <a:r>
              <a:rPr sz="2400" spc="-40" dirty="0">
                <a:latin typeface="Calibri"/>
                <a:cs typeface="Calibri"/>
              </a:rPr>
              <a:t> </a:t>
            </a:r>
            <a:r>
              <a:rPr sz="2400" spc="5" dirty="0">
                <a:latin typeface="Calibri"/>
                <a:cs typeface="Calibri"/>
              </a:rPr>
              <a:t>the</a:t>
            </a:r>
            <a:r>
              <a:rPr sz="2400" spc="-30" dirty="0">
                <a:latin typeface="Calibri"/>
                <a:cs typeface="Calibri"/>
              </a:rPr>
              <a:t> </a:t>
            </a:r>
            <a:r>
              <a:rPr sz="2400" spc="5" dirty="0">
                <a:latin typeface="Calibri"/>
                <a:cs typeface="Calibri"/>
              </a:rPr>
              <a:t>number</a:t>
            </a:r>
            <a:r>
              <a:rPr sz="2400" spc="-35" dirty="0">
                <a:latin typeface="Calibri"/>
                <a:cs typeface="Calibri"/>
              </a:rPr>
              <a:t> </a:t>
            </a:r>
            <a:r>
              <a:rPr sz="2400" spc="5" dirty="0">
                <a:latin typeface="Calibri"/>
                <a:cs typeface="Calibri"/>
              </a:rPr>
              <a:t>and</a:t>
            </a:r>
            <a:r>
              <a:rPr sz="2400" spc="-30" dirty="0">
                <a:latin typeface="Calibri"/>
                <a:cs typeface="Calibri"/>
              </a:rPr>
              <a:t> </a:t>
            </a:r>
            <a:r>
              <a:rPr sz="2400" spc="-20" dirty="0">
                <a:latin typeface="Calibri"/>
                <a:cs typeface="Calibri"/>
              </a:rPr>
              <a:t>extra</a:t>
            </a:r>
            <a:r>
              <a:rPr sz="2400" spc="10" dirty="0">
                <a:latin typeface="Calibri"/>
                <a:cs typeface="Calibri"/>
              </a:rPr>
              <a:t> </a:t>
            </a:r>
            <a:r>
              <a:rPr sz="2400" dirty="0">
                <a:latin typeface="Calibri"/>
                <a:cs typeface="Calibri"/>
              </a:rPr>
              <a:t>space </a:t>
            </a:r>
            <a:r>
              <a:rPr sz="2400" spc="-530" dirty="0">
                <a:latin typeface="Calibri"/>
                <a:cs typeface="Calibri"/>
              </a:rPr>
              <a:t> </a:t>
            </a:r>
            <a:r>
              <a:rPr sz="2400" spc="-15" dirty="0">
                <a:latin typeface="Calibri"/>
                <a:cs typeface="Calibri"/>
              </a:rPr>
              <a:t>from</a:t>
            </a:r>
            <a:r>
              <a:rPr sz="2400" spc="-20" dirty="0">
                <a:latin typeface="Calibri"/>
                <a:cs typeface="Calibri"/>
              </a:rPr>
              <a:t> </a:t>
            </a:r>
            <a:r>
              <a:rPr sz="2400" dirty="0">
                <a:latin typeface="Calibri"/>
                <a:cs typeface="Calibri"/>
              </a:rPr>
              <a:t>it</a:t>
            </a:r>
            <a:endParaRPr sz="2400">
              <a:latin typeface="Calibri"/>
              <a:cs typeface="Calibri"/>
            </a:endParaRPr>
          </a:p>
          <a:p>
            <a:pPr marL="241300" indent="-228600">
              <a:lnSpc>
                <a:spcPct val="100000"/>
              </a:lnSpc>
              <a:spcBef>
                <a:spcPts val="685"/>
              </a:spcBef>
              <a:buSzPct val="93750"/>
              <a:buFont typeface="Arial MT"/>
              <a:buChar char="•"/>
              <a:tabLst>
                <a:tab pos="240665" algn="l"/>
                <a:tab pos="241300" algn="l"/>
              </a:tabLst>
            </a:pPr>
            <a:r>
              <a:rPr sz="2400" dirty="0">
                <a:latin typeface="Calibri"/>
                <a:cs typeface="Calibri"/>
              </a:rPr>
              <a:t>Unique</a:t>
            </a:r>
            <a:r>
              <a:rPr sz="2400" spc="-45" dirty="0">
                <a:latin typeface="Calibri"/>
                <a:cs typeface="Calibri"/>
              </a:rPr>
              <a:t> </a:t>
            </a:r>
            <a:r>
              <a:rPr sz="2400" spc="-5" dirty="0">
                <a:latin typeface="Calibri"/>
                <a:cs typeface="Calibri"/>
              </a:rPr>
              <a:t>values</a:t>
            </a:r>
            <a:r>
              <a:rPr sz="2400" spc="-25" dirty="0">
                <a:latin typeface="Calibri"/>
                <a:cs typeface="Calibri"/>
              </a:rPr>
              <a:t> </a:t>
            </a:r>
            <a:r>
              <a:rPr sz="2400" dirty="0">
                <a:latin typeface="Calibri"/>
                <a:cs typeface="Calibri"/>
              </a:rPr>
              <a:t>in</a:t>
            </a:r>
            <a:r>
              <a:rPr sz="2400" spc="-15" dirty="0">
                <a:latin typeface="Calibri"/>
                <a:cs typeface="Calibri"/>
              </a:rPr>
              <a:t> </a:t>
            </a:r>
            <a:r>
              <a:rPr sz="2400" spc="-5" dirty="0">
                <a:latin typeface="Calibri"/>
                <a:cs typeface="Calibri"/>
              </a:rPr>
              <a:t>each</a:t>
            </a:r>
            <a:r>
              <a:rPr sz="2400" spc="-20" dirty="0">
                <a:latin typeface="Calibri"/>
                <a:cs typeface="Calibri"/>
              </a:rPr>
              <a:t> </a:t>
            </a:r>
            <a:r>
              <a:rPr sz="2400" spc="-5" dirty="0">
                <a:latin typeface="Calibri"/>
                <a:cs typeface="Calibri"/>
              </a:rPr>
              <a:t>column</a:t>
            </a:r>
            <a:endParaRPr sz="2400">
              <a:latin typeface="Calibri"/>
              <a:cs typeface="Calibri"/>
            </a:endParaRPr>
          </a:p>
          <a:p>
            <a:pPr marL="241300" indent="-228600">
              <a:lnSpc>
                <a:spcPct val="100000"/>
              </a:lnSpc>
              <a:spcBef>
                <a:spcPts val="720"/>
              </a:spcBef>
              <a:buSzPct val="93750"/>
              <a:buFont typeface="Arial MT"/>
              <a:buChar char="•"/>
              <a:tabLst>
                <a:tab pos="240665" algn="l"/>
                <a:tab pos="241300" algn="l"/>
              </a:tabLst>
            </a:pPr>
            <a:r>
              <a:rPr sz="2400" spc="-5" dirty="0">
                <a:latin typeface="Calibri"/>
                <a:cs typeface="Calibri"/>
              </a:rPr>
              <a:t>Checking</a:t>
            </a:r>
            <a:r>
              <a:rPr sz="2400" spc="-25" dirty="0">
                <a:latin typeface="Calibri"/>
                <a:cs typeface="Calibri"/>
              </a:rPr>
              <a:t> </a:t>
            </a:r>
            <a:r>
              <a:rPr sz="2400" dirty="0">
                <a:latin typeface="Calibri"/>
                <a:cs typeface="Calibri"/>
              </a:rPr>
              <a:t>the</a:t>
            </a:r>
            <a:r>
              <a:rPr sz="2400" spc="-35" dirty="0">
                <a:latin typeface="Calibri"/>
                <a:cs typeface="Calibri"/>
              </a:rPr>
              <a:t> </a:t>
            </a:r>
            <a:r>
              <a:rPr sz="2400" dirty="0">
                <a:latin typeface="Calibri"/>
                <a:cs typeface="Calibri"/>
              </a:rPr>
              <a:t>null</a:t>
            </a:r>
            <a:r>
              <a:rPr sz="2400" spc="-20" dirty="0">
                <a:latin typeface="Calibri"/>
                <a:cs typeface="Calibri"/>
              </a:rPr>
              <a:t> </a:t>
            </a:r>
            <a:r>
              <a:rPr sz="2400" spc="-5" dirty="0">
                <a:latin typeface="Calibri"/>
                <a:cs typeface="Calibri"/>
              </a:rPr>
              <a:t>values</a:t>
            </a:r>
            <a:r>
              <a:rPr sz="2400" spc="-15" dirty="0">
                <a:latin typeface="Calibri"/>
                <a:cs typeface="Calibri"/>
              </a:rPr>
              <a:t> </a:t>
            </a:r>
            <a:r>
              <a:rPr sz="2400" dirty="0">
                <a:latin typeface="Calibri"/>
                <a:cs typeface="Calibri"/>
              </a:rPr>
              <a:t>in</a:t>
            </a:r>
            <a:r>
              <a:rPr sz="2400" spc="-30" dirty="0">
                <a:latin typeface="Calibri"/>
                <a:cs typeface="Calibri"/>
              </a:rPr>
              <a:t> </a:t>
            </a:r>
            <a:r>
              <a:rPr sz="2400" dirty="0">
                <a:latin typeface="Calibri"/>
                <a:cs typeface="Calibri"/>
              </a:rPr>
              <a:t>the</a:t>
            </a:r>
            <a:r>
              <a:rPr sz="2400" spc="-15" dirty="0">
                <a:latin typeface="Calibri"/>
                <a:cs typeface="Calibri"/>
              </a:rPr>
              <a:t> </a:t>
            </a:r>
            <a:r>
              <a:rPr sz="2400" spc="-10" dirty="0">
                <a:latin typeface="Calibri"/>
                <a:cs typeface="Calibri"/>
              </a:rPr>
              <a:t>dataset</a:t>
            </a:r>
            <a:endParaRPr sz="2400">
              <a:latin typeface="Calibri"/>
              <a:cs typeface="Calibri"/>
            </a:endParaRPr>
          </a:p>
          <a:p>
            <a:pPr marL="12700">
              <a:lnSpc>
                <a:spcPct val="100000"/>
              </a:lnSpc>
              <a:spcBef>
                <a:spcPts val="635"/>
              </a:spcBef>
              <a:tabLst>
                <a:tab pos="527685" algn="l"/>
              </a:tabLst>
            </a:pPr>
            <a:r>
              <a:rPr sz="2650" dirty="0">
                <a:latin typeface="Calibri"/>
                <a:cs typeface="Calibri"/>
              </a:rPr>
              <a:t>2.	</a:t>
            </a:r>
            <a:r>
              <a:rPr sz="2800" spc="-10">
                <a:latin typeface="Calibri"/>
                <a:cs typeface="Calibri"/>
              </a:rPr>
              <a:t>Univariate</a:t>
            </a:r>
            <a:r>
              <a:rPr sz="2800" spc="-70">
                <a:latin typeface="Calibri"/>
                <a:cs typeface="Calibri"/>
              </a:rPr>
              <a:t> </a:t>
            </a:r>
            <a:r>
              <a:rPr sz="2800" spc="-5" smtClean="0">
                <a:latin typeface="Calibri"/>
                <a:cs typeface="Calibri"/>
              </a:rPr>
              <a:t>analysis</a:t>
            </a:r>
            <a:r>
              <a:rPr lang="en-US" sz="2800" spc="-5" dirty="0" smtClean="0">
                <a:latin typeface="Calibri"/>
                <a:cs typeface="Calibri"/>
              </a:rPr>
              <a:t>:</a:t>
            </a:r>
            <a:endParaRPr sz="2800">
              <a:latin typeface="Calibri"/>
              <a:cs typeface="Calibri"/>
            </a:endParaRPr>
          </a:p>
          <a:p>
            <a:pPr marL="241300" indent="-228600">
              <a:lnSpc>
                <a:spcPts val="2735"/>
              </a:lnSpc>
              <a:spcBef>
                <a:spcPts val="740"/>
              </a:spcBef>
              <a:buSzPct val="93750"/>
              <a:buFont typeface="Arial MT"/>
              <a:buChar char="•"/>
              <a:tabLst>
                <a:tab pos="240665" algn="l"/>
                <a:tab pos="241300" algn="l"/>
              </a:tabLst>
            </a:pPr>
            <a:r>
              <a:rPr sz="2400" spc="-5" dirty="0">
                <a:latin typeface="Calibri"/>
                <a:cs typeface="Calibri"/>
              </a:rPr>
              <a:t>Analysed</a:t>
            </a:r>
            <a:r>
              <a:rPr sz="2400" dirty="0">
                <a:latin typeface="Calibri"/>
                <a:cs typeface="Calibri"/>
              </a:rPr>
              <a:t> the</a:t>
            </a:r>
            <a:r>
              <a:rPr sz="2400" spc="-30" dirty="0">
                <a:latin typeface="Calibri"/>
                <a:cs typeface="Calibri"/>
              </a:rPr>
              <a:t> </a:t>
            </a:r>
            <a:r>
              <a:rPr sz="2400" spc="-5" dirty="0">
                <a:latin typeface="Calibri"/>
                <a:cs typeface="Calibri"/>
              </a:rPr>
              <a:t>personal</a:t>
            </a:r>
            <a:r>
              <a:rPr sz="2400" spc="-35" dirty="0">
                <a:latin typeface="Calibri"/>
                <a:cs typeface="Calibri"/>
              </a:rPr>
              <a:t> </a:t>
            </a:r>
            <a:r>
              <a:rPr sz="2400" spc="-5" dirty="0">
                <a:latin typeface="Calibri"/>
                <a:cs typeface="Calibri"/>
              </a:rPr>
              <a:t>details</a:t>
            </a:r>
            <a:r>
              <a:rPr sz="2400" spc="-15" dirty="0">
                <a:latin typeface="Calibri"/>
                <a:cs typeface="Calibri"/>
              </a:rPr>
              <a:t> </a:t>
            </a:r>
            <a:r>
              <a:rPr sz="2400" spc="-25" dirty="0">
                <a:latin typeface="Calibri"/>
                <a:cs typeface="Calibri"/>
              </a:rPr>
              <a:t>like</a:t>
            </a:r>
            <a:r>
              <a:rPr sz="2400" spc="-5" dirty="0">
                <a:latin typeface="Calibri"/>
                <a:cs typeface="Calibri"/>
              </a:rPr>
              <a:t> </a:t>
            </a:r>
            <a:r>
              <a:rPr sz="2400" spc="-10" dirty="0">
                <a:latin typeface="Calibri"/>
                <a:cs typeface="Calibri"/>
              </a:rPr>
              <a:t>age,</a:t>
            </a:r>
            <a:r>
              <a:rPr sz="2400" spc="-5" dirty="0">
                <a:latin typeface="Calibri"/>
                <a:cs typeface="Calibri"/>
              </a:rPr>
              <a:t> </a:t>
            </a:r>
            <a:r>
              <a:rPr sz="2400" spc="-40" dirty="0">
                <a:latin typeface="Calibri"/>
                <a:cs typeface="Calibri"/>
              </a:rPr>
              <a:t>city,</a:t>
            </a:r>
            <a:r>
              <a:rPr sz="2400" spc="-10" dirty="0">
                <a:latin typeface="Calibri"/>
                <a:cs typeface="Calibri"/>
              </a:rPr>
              <a:t> </a:t>
            </a:r>
            <a:r>
              <a:rPr sz="2400" spc="-35" dirty="0">
                <a:latin typeface="Calibri"/>
                <a:cs typeface="Calibri"/>
              </a:rPr>
              <a:t>gender,</a:t>
            </a:r>
            <a:r>
              <a:rPr sz="2400" spc="-10" dirty="0">
                <a:latin typeface="Calibri"/>
                <a:cs typeface="Calibri"/>
              </a:rPr>
              <a:t> </a:t>
            </a:r>
            <a:r>
              <a:rPr sz="2400" dirty="0">
                <a:latin typeface="Calibri"/>
                <a:cs typeface="Calibri"/>
              </a:rPr>
              <a:t>how</a:t>
            </a:r>
            <a:r>
              <a:rPr sz="2400" spc="-20" dirty="0">
                <a:latin typeface="Calibri"/>
                <a:cs typeface="Calibri"/>
              </a:rPr>
              <a:t> </a:t>
            </a:r>
            <a:r>
              <a:rPr sz="2400" spc="-10" dirty="0">
                <a:latin typeface="Calibri"/>
                <a:cs typeface="Calibri"/>
              </a:rPr>
              <a:t>many</a:t>
            </a:r>
            <a:r>
              <a:rPr sz="2400" spc="-20" dirty="0">
                <a:latin typeface="Calibri"/>
                <a:cs typeface="Calibri"/>
              </a:rPr>
              <a:t> </a:t>
            </a:r>
            <a:r>
              <a:rPr sz="2400" dirty="0">
                <a:latin typeface="Calibri"/>
                <a:cs typeface="Calibri"/>
              </a:rPr>
              <a:t>time</a:t>
            </a:r>
            <a:r>
              <a:rPr sz="2400" spc="-30" dirty="0">
                <a:latin typeface="Calibri"/>
                <a:cs typeface="Calibri"/>
              </a:rPr>
              <a:t> </a:t>
            </a:r>
            <a:r>
              <a:rPr sz="2400" spc="-5" dirty="0">
                <a:latin typeface="Calibri"/>
                <a:cs typeface="Calibri"/>
              </a:rPr>
              <a:t>they</a:t>
            </a:r>
            <a:r>
              <a:rPr sz="2400" spc="-20" dirty="0">
                <a:latin typeface="Calibri"/>
                <a:cs typeface="Calibri"/>
              </a:rPr>
              <a:t> </a:t>
            </a:r>
            <a:r>
              <a:rPr sz="2400" spc="-5" dirty="0">
                <a:latin typeface="Calibri"/>
                <a:cs typeface="Calibri"/>
              </a:rPr>
              <a:t>shop</a:t>
            </a:r>
            <a:r>
              <a:rPr sz="2400" dirty="0">
                <a:latin typeface="Calibri"/>
                <a:cs typeface="Calibri"/>
              </a:rPr>
              <a:t> in</a:t>
            </a:r>
            <a:endParaRPr sz="2400">
              <a:latin typeface="Calibri"/>
              <a:cs typeface="Calibri"/>
            </a:endParaRPr>
          </a:p>
          <a:p>
            <a:pPr marL="241300">
              <a:lnSpc>
                <a:spcPts val="2735"/>
              </a:lnSpc>
            </a:pPr>
            <a:r>
              <a:rPr sz="2400" dirty="0">
                <a:latin typeface="Calibri"/>
                <a:cs typeface="Calibri"/>
              </a:rPr>
              <a:t>the</a:t>
            </a:r>
            <a:r>
              <a:rPr sz="2400" spc="-40" dirty="0">
                <a:latin typeface="Calibri"/>
                <a:cs typeface="Calibri"/>
              </a:rPr>
              <a:t> </a:t>
            </a:r>
            <a:r>
              <a:rPr sz="2400" spc="-5" dirty="0">
                <a:latin typeface="Calibri"/>
                <a:cs typeface="Calibri"/>
              </a:rPr>
              <a:t>past </a:t>
            </a:r>
            <a:r>
              <a:rPr sz="2400" spc="-50" dirty="0">
                <a:latin typeface="Calibri"/>
                <a:cs typeface="Calibri"/>
              </a:rPr>
              <a:t>year,</a:t>
            </a:r>
            <a:r>
              <a:rPr sz="2400" spc="-15" dirty="0">
                <a:latin typeface="Calibri"/>
                <a:cs typeface="Calibri"/>
              </a:rPr>
              <a:t> </a:t>
            </a:r>
            <a:r>
              <a:rPr sz="2400" spc="-5" dirty="0">
                <a:latin typeface="Calibri"/>
                <a:cs typeface="Calibri"/>
              </a:rPr>
              <a:t>since</a:t>
            </a:r>
            <a:r>
              <a:rPr sz="2400" spc="-15" dirty="0">
                <a:latin typeface="Calibri"/>
                <a:cs typeface="Calibri"/>
              </a:rPr>
              <a:t> </a:t>
            </a:r>
            <a:r>
              <a:rPr sz="2400" dirty="0">
                <a:latin typeface="Calibri"/>
                <a:cs typeface="Calibri"/>
              </a:rPr>
              <a:t>how</a:t>
            </a:r>
            <a:r>
              <a:rPr sz="2400" spc="-25" dirty="0">
                <a:latin typeface="Calibri"/>
                <a:cs typeface="Calibri"/>
              </a:rPr>
              <a:t> </a:t>
            </a:r>
            <a:r>
              <a:rPr sz="2400" dirty="0">
                <a:latin typeface="Calibri"/>
                <a:cs typeface="Calibri"/>
              </a:rPr>
              <a:t>long</a:t>
            </a:r>
            <a:r>
              <a:rPr sz="2400" spc="-40" dirty="0">
                <a:latin typeface="Calibri"/>
                <a:cs typeface="Calibri"/>
              </a:rPr>
              <a:t> </a:t>
            </a:r>
            <a:r>
              <a:rPr sz="2400" spc="-5" dirty="0">
                <a:latin typeface="Calibri"/>
                <a:cs typeface="Calibri"/>
              </a:rPr>
              <a:t>they</a:t>
            </a:r>
            <a:r>
              <a:rPr sz="2400" spc="-25" dirty="0">
                <a:latin typeface="Calibri"/>
                <a:cs typeface="Calibri"/>
              </a:rPr>
              <a:t> </a:t>
            </a:r>
            <a:r>
              <a:rPr sz="2400" spc="-10" dirty="0">
                <a:latin typeface="Calibri"/>
                <a:cs typeface="Calibri"/>
              </a:rPr>
              <a:t>are </a:t>
            </a:r>
            <a:r>
              <a:rPr sz="2400" dirty="0">
                <a:latin typeface="Calibri"/>
                <a:cs typeface="Calibri"/>
              </a:rPr>
              <a:t>shopping.</a:t>
            </a:r>
            <a:endParaRPr sz="240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object 3"/>
          <p:cNvSpPr txBox="1">
            <a:spLocks noGrp="1"/>
          </p:cNvSpPr>
          <p:nvPr>
            <p:ph type="title"/>
          </p:nvPr>
        </p:nvSpPr>
        <p:spPr>
          <a:xfrm>
            <a:off x="917244" y="390855"/>
            <a:ext cx="3147695" cy="454025"/>
          </a:xfrm>
          <a:prstGeom prst="rect">
            <a:avLst/>
          </a:prstGeom>
        </p:spPr>
        <p:txBody>
          <a:bodyPr vert="horz" wrap="square" lIns="0" tIns="13970" rIns="0" bIns="0" rtlCol="0">
            <a:spAutoFit/>
          </a:bodyPr>
          <a:lstStyle/>
          <a:p>
            <a:pPr marL="12700">
              <a:lnSpc>
                <a:spcPct val="100000"/>
              </a:lnSpc>
              <a:spcBef>
                <a:spcPts val="110"/>
              </a:spcBef>
              <a:tabLst>
                <a:tab pos="527685" algn="l"/>
              </a:tabLst>
            </a:pPr>
            <a:r>
              <a:rPr sz="2800" spc="-5" dirty="0"/>
              <a:t>3.	</a:t>
            </a:r>
            <a:r>
              <a:rPr sz="2800" spc="-10" dirty="0"/>
              <a:t>Bivariate</a:t>
            </a:r>
            <a:r>
              <a:rPr sz="2800" spc="-90" dirty="0"/>
              <a:t> </a:t>
            </a:r>
            <a:r>
              <a:rPr sz="2800" spc="-5" dirty="0"/>
              <a:t>Analysis:</a:t>
            </a:r>
            <a:endParaRPr sz="2800"/>
          </a:p>
        </p:txBody>
      </p:sp>
      <p:sp>
        <p:nvSpPr>
          <p:cNvPr id="4" name="object 4"/>
          <p:cNvSpPr txBox="1"/>
          <p:nvPr/>
        </p:nvSpPr>
        <p:spPr>
          <a:xfrm>
            <a:off x="917244" y="820800"/>
            <a:ext cx="3790950" cy="3679190"/>
          </a:xfrm>
          <a:prstGeom prst="rect">
            <a:avLst/>
          </a:prstGeom>
        </p:spPr>
        <p:txBody>
          <a:bodyPr vert="horz" wrap="square" lIns="0" tIns="104139" rIns="0" bIns="0" rtlCol="0">
            <a:spAutoFit/>
          </a:bodyPr>
          <a:lstStyle/>
          <a:p>
            <a:pPr marL="241300" indent="-228600">
              <a:lnSpc>
                <a:spcPct val="100000"/>
              </a:lnSpc>
              <a:spcBef>
                <a:spcPts val="819"/>
              </a:spcBef>
              <a:buFont typeface="Arial MT"/>
              <a:buChar char="•"/>
              <a:tabLst>
                <a:tab pos="241300" algn="l"/>
              </a:tabLst>
            </a:pPr>
            <a:r>
              <a:rPr sz="2400" spc="-5" dirty="0">
                <a:latin typeface="Calibri"/>
                <a:cs typeface="Calibri"/>
              </a:rPr>
              <a:t>Intention</a:t>
            </a:r>
            <a:r>
              <a:rPr sz="2400" spc="-90" dirty="0">
                <a:latin typeface="Calibri"/>
                <a:cs typeface="Calibri"/>
              </a:rPr>
              <a:t> </a:t>
            </a:r>
            <a:r>
              <a:rPr sz="2400" spc="-5" dirty="0">
                <a:latin typeface="Calibri"/>
                <a:cs typeface="Calibri"/>
              </a:rPr>
              <a:t>of</a:t>
            </a:r>
            <a:r>
              <a:rPr sz="2400" spc="-25" dirty="0">
                <a:latin typeface="Calibri"/>
                <a:cs typeface="Calibri"/>
              </a:rPr>
              <a:t> </a:t>
            </a:r>
            <a:r>
              <a:rPr sz="2400" spc="-5" dirty="0">
                <a:latin typeface="Calibri"/>
                <a:cs typeface="Calibri"/>
              </a:rPr>
              <a:t>repeat</a:t>
            </a:r>
            <a:r>
              <a:rPr sz="2400" spc="-50" dirty="0">
                <a:latin typeface="Calibri"/>
                <a:cs typeface="Calibri"/>
              </a:rPr>
              <a:t> </a:t>
            </a:r>
            <a:r>
              <a:rPr sz="2400" spc="-5" dirty="0">
                <a:latin typeface="Calibri"/>
                <a:cs typeface="Calibri"/>
              </a:rPr>
              <a:t>purchase</a:t>
            </a:r>
            <a:endParaRPr sz="2400">
              <a:latin typeface="Calibri"/>
              <a:cs typeface="Calibri"/>
            </a:endParaRPr>
          </a:p>
          <a:p>
            <a:pPr marL="241300" indent="-228600">
              <a:lnSpc>
                <a:spcPct val="100000"/>
              </a:lnSpc>
              <a:spcBef>
                <a:spcPts val="725"/>
              </a:spcBef>
              <a:buFont typeface="Arial MT"/>
              <a:buChar char="•"/>
              <a:tabLst>
                <a:tab pos="241300" algn="l"/>
              </a:tabLst>
            </a:pPr>
            <a:r>
              <a:rPr sz="2400" dirty="0">
                <a:latin typeface="Calibri"/>
                <a:cs typeface="Calibri"/>
              </a:rPr>
              <a:t>Online</a:t>
            </a:r>
            <a:r>
              <a:rPr sz="2400" spc="-35" dirty="0">
                <a:latin typeface="Calibri"/>
                <a:cs typeface="Calibri"/>
              </a:rPr>
              <a:t> </a:t>
            </a:r>
            <a:r>
              <a:rPr sz="2400" spc="-10" dirty="0">
                <a:latin typeface="Calibri"/>
                <a:cs typeface="Calibri"/>
              </a:rPr>
              <a:t>retailing</a:t>
            </a:r>
            <a:endParaRPr sz="2400">
              <a:latin typeface="Calibri"/>
              <a:cs typeface="Calibri"/>
            </a:endParaRPr>
          </a:p>
          <a:p>
            <a:pPr marL="241300" indent="-228600">
              <a:lnSpc>
                <a:spcPct val="100000"/>
              </a:lnSpc>
              <a:spcBef>
                <a:spcPts val="720"/>
              </a:spcBef>
              <a:buFont typeface="Arial MT"/>
              <a:buChar char="•"/>
              <a:tabLst>
                <a:tab pos="241300" algn="l"/>
              </a:tabLst>
            </a:pPr>
            <a:r>
              <a:rPr sz="2400" spc="-10" dirty="0">
                <a:latin typeface="Calibri"/>
                <a:cs typeface="Calibri"/>
              </a:rPr>
              <a:t>Information</a:t>
            </a:r>
            <a:endParaRPr sz="2400">
              <a:latin typeface="Calibri"/>
              <a:cs typeface="Calibri"/>
            </a:endParaRPr>
          </a:p>
          <a:p>
            <a:pPr marL="241300" indent="-228600">
              <a:lnSpc>
                <a:spcPct val="100000"/>
              </a:lnSpc>
              <a:spcBef>
                <a:spcPts val="700"/>
              </a:spcBef>
              <a:buFont typeface="Arial MT"/>
              <a:buChar char="•"/>
              <a:tabLst>
                <a:tab pos="241300" algn="l"/>
              </a:tabLst>
            </a:pPr>
            <a:r>
              <a:rPr sz="2400" spc="-20" dirty="0">
                <a:latin typeface="Calibri"/>
                <a:cs typeface="Calibri"/>
              </a:rPr>
              <a:t>System</a:t>
            </a:r>
            <a:r>
              <a:rPr sz="2400" spc="-60" dirty="0">
                <a:latin typeface="Calibri"/>
                <a:cs typeface="Calibri"/>
              </a:rPr>
              <a:t> </a:t>
            </a:r>
            <a:r>
              <a:rPr sz="2400" dirty="0">
                <a:latin typeface="Calibri"/>
                <a:cs typeface="Calibri"/>
              </a:rPr>
              <a:t>quality</a:t>
            </a:r>
            <a:endParaRPr sz="2400">
              <a:latin typeface="Calibri"/>
              <a:cs typeface="Calibri"/>
            </a:endParaRPr>
          </a:p>
          <a:p>
            <a:pPr marL="241300" indent="-228600">
              <a:lnSpc>
                <a:spcPct val="100000"/>
              </a:lnSpc>
              <a:spcBef>
                <a:spcPts val="720"/>
              </a:spcBef>
              <a:buFont typeface="Arial MT"/>
              <a:buChar char="•"/>
              <a:tabLst>
                <a:tab pos="241300" algn="l"/>
              </a:tabLst>
            </a:pPr>
            <a:r>
              <a:rPr sz="2400" spc="-10" dirty="0">
                <a:latin typeface="Calibri"/>
                <a:cs typeface="Calibri"/>
              </a:rPr>
              <a:t>Satisfaction</a:t>
            </a:r>
            <a:endParaRPr sz="2400">
              <a:latin typeface="Calibri"/>
              <a:cs typeface="Calibri"/>
            </a:endParaRPr>
          </a:p>
          <a:p>
            <a:pPr marL="241300" indent="-228600">
              <a:lnSpc>
                <a:spcPct val="100000"/>
              </a:lnSpc>
              <a:spcBef>
                <a:spcPts val="720"/>
              </a:spcBef>
              <a:buFont typeface="Arial MT"/>
              <a:buChar char="•"/>
              <a:tabLst>
                <a:tab pos="241300" algn="l"/>
              </a:tabLst>
            </a:pPr>
            <a:r>
              <a:rPr sz="2400" spc="-5" dirty="0">
                <a:latin typeface="Calibri"/>
                <a:cs typeface="Calibri"/>
              </a:rPr>
              <a:t>Net</a:t>
            </a:r>
            <a:r>
              <a:rPr sz="2400" spc="-90" dirty="0">
                <a:latin typeface="Calibri"/>
                <a:cs typeface="Calibri"/>
              </a:rPr>
              <a:t> </a:t>
            </a:r>
            <a:r>
              <a:rPr sz="2400" dirty="0">
                <a:latin typeface="Calibri"/>
                <a:cs typeface="Calibri"/>
              </a:rPr>
              <a:t>benefits</a:t>
            </a:r>
            <a:endParaRPr sz="2400">
              <a:latin typeface="Calibri"/>
              <a:cs typeface="Calibri"/>
            </a:endParaRPr>
          </a:p>
          <a:p>
            <a:pPr marL="241300" indent="-228600">
              <a:lnSpc>
                <a:spcPct val="100000"/>
              </a:lnSpc>
              <a:spcBef>
                <a:spcPts val="700"/>
              </a:spcBef>
              <a:buFont typeface="Arial MT"/>
              <a:buChar char="•"/>
              <a:tabLst>
                <a:tab pos="241300" algn="l"/>
              </a:tabLst>
            </a:pPr>
            <a:r>
              <a:rPr sz="2400" spc="-10" dirty="0">
                <a:latin typeface="Calibri"/>
                <a:cs typeface="Calibri"/>
              </a:rPr>
              <a:t>Brand</a:t>
            </a:r>
            <a:r>
              <a:rPr sz="2400" spc="-105" dirty="0">
                <a:latin typeface="Calibri"/>
                <a:cs typeface="Calibri"/>
              </a:rPr>
              <a:t> </a:t>
            </a:r>
            <a:r>
              <a:rPr sz="2400" spc="-5" dirty="0">
                <a:latin typeface="Calibri"/>
                <a:cs typeface="Calibri"/>
              </a:rPr>
              <a:t>image</a:t>
            </a:r>
            <a:endParaRPr sz="2400">
              <a:latin typeface="Calibri"/>
              <a:cs typeface="Calibri"/>
            </a:endParaRPr>
          </a:p>
          <a:p>
            <a:pPr marL="241300" indent="-228600">
              <a:lnSpc>
                <a:spcPct val="100000"/>
              </a:lnSpc>
              <a:spcBef>
                <a:spcPts val="720"/>
              </a:spcBef>
              <a:buFont typeface="Arial MT"/>
              <a:buChar char="•"/>
              <a:tabLst>
                <a:tab pos="241300" algn="l"/>
              </a:tabLst>
            </a:pPr>
            <a:r>
              <a:rPr sz="2400" spc="-10" dirty="0">
                <a:latin typeface="Calibri"/>
                <a:cs typeface="Calibri"/>
              </a:rPr>
              <a:t>Loyalty</a:t>
            </a:r>
            <a:endParaRPr sz="240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object 3"/>
          <p:cNvPicPr/>
          <p:nvPr/>
        </p:nvPicPr>
        <p:blipFill>
          <a:blip r:embed="rId3" cstate="print"/>
          <a:stretch>
            <a:fillRect/>
          </a:stretch>
        </p:blipFill>
        <p:spPr>
          <a:xfrm>
            <a:off x="582168" y="478586"/>
            <a:ext cx="3698621" cy="1229690"/>
          </a:xfrm>
          <a:prstGeom prst="rect">
            <a:avLst/>
          </a:prstGeom>
        </p:spPr>
      </p:pic>
      <p:sp>
        <p:nvSpPr>
          <p:cNvPr id="4" name="object 4"/>
          <p:cNvSpPr txBox="1">
            <a:spLocks noGrp="1"/>
          </p:cNvSpPr>
          <p:nvPr>
            <p:ph type="title"/>
          </p:nvPr>
        </p:nvSpPr>
        <p:spPr>
          <a:xfrm>
            <a:off x="917244" y="613105"/>
            <a:ext cx="2999105" cy="695325"/>
          </a:xfrm>
          <a:prstGeom prst="rect">
            <a:avLst/>
          </a:prstGeom>
        </p:spPr>
        <p:txBody>
          <a:bodyPr vert="horz" wrap="square" lIns="0" tIns="12065" rIns="0" bIns="0" rtlCol="0">
            <a:spAutoFit/>
          </a:bodyPr>
          <a:lstStyle/>
          <a:p>
            <a:pPr marL="12700">
              <a:lnSpc>
                <a:spcPct val="100000"/>
              </a:lnSpc>
              <a:spcBef>
                <a:spcPts val="95"/>
              </a:spcBef>
            </a:pPr>
            <a:r>
              <a:rPr sz="4400" spc="-40" dirty="0">
                <a:latin typeface="Calibri Light"/>
                <a:cs typeface="Calibri Light"/>
              </a:rPr>
              <a:t>Visualizations</a:t>
            </a:r>
            <a:endParaRPr sz="4400">
              <a:latin typeface="Calibri Light"/>
              <a:cs typeface="Calibri Light"/>
            </a:endParaRPr>
          </a:p>
        </p:txBody>
      </p:sp>
      <p:pic>
        <p:nvPicPr>
          <p:cNvPr id="5" name="object 5"/>
          <p:cNvPicPr/>
          <p:nvPr/>
        </p:nvPicPr>
        <p:blipFill>
          <a:blip r:embed="rId4" cstate="print"/>
          <a:stretch>
            <a:fillRect/>
          </a:stretch>
        </p:blipFill>
        <p:spPr>
          <a:xfrm>
            <a:off x="1395983" y="1533144"/>
            <a:ext cx="9006840" cy="473049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lum bright="70000" contrast="-70000"/>
          </a:blip>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object 3"/>
          <p:cNvSpPr txBox="1">
            <a:spLocks noGrp="1"/>
          </p:cNvSpPr>
          <p:nvPr>
            <p:ph type="title"/>
          </p:nvPr>
        </p:nvSpPr>
        <p:spPr>
          <a:prstGeom prst="rect">
            <a:avLst/>
          </a:prstGeom>
        </p:spPr>
        <p:txBody>
          <a:bodyPr vert="horz" wrap="square" lIns="0" tIns="61594" rIns="0" bIns="0" rtlCol="0">
            <a:spAutoFit/>
          </a:bodyPr>
          <a:lstStyle/>
          <a:p>
            <a:pPr marL="12700" marR="5080">
              <a:lnSpc>
                <a:spcPts val="3030"/>
              </a:lnSpc>
              <a:spcBef>
                <a:spcPts val="484"/>
              </a:spcBef>
            </a:pPr>
            <a:r>
              <a:rPr sz="2800" dirty="0"/>
              <a:t>I </a:t>
            </a:r>
            <a:r>
              <a:rPr sz="2800" spc="-20" dirty="0"/>
              <a:t>have </a:t>
            </a:r>
            <a:r>
              <a:rPr sz="2800" spc="-5" dirty="0"/>
              <a:t>used the </a:t>
            </a:r>
            <a:r>
              <a:rPr sz="2800" spc="-10" dirty="0"/>
              <a:t>following </a:t>
            </a:r>
            <a:r>
              <a:rPr sz="2800" spc="-5" dirty="0"/>
              <a:t>visualizations </a:t>
            </a:r>
            <a:r>
              <a:rPr sz="2800" dirty="0"/>
              <a:t>in </a:t>
            </a:r>
            <a:r>
              <a:rPr sz="2800" spc="-30" dirty="0"/>
              <a:t>my </a:t>
            </a:r>
            <a:r>
              <a:rPr sz="2800" spc="-10" dirty="0"/>
              <a:t>project </a:t>
            </a:r>
            <a:r>
              <a:rPr sz="2800" spc="-15" dirty="0"/>
              <a:t>to </a:t>
            </a:r>
            <a:r>
              <a:rPr sz="2800" spc="-5" dirty="0"/>
              <a:t>analyse the </a:t>
            </a:r>
            <a:r>
              <a:rPr sz="2800" spc="-620" dirty="0"/>
              <a:t> </a:t>
            </a:r>
            <a:r>
              <a:rPr sz="2800" spc="-15" dirty="0"/>
              <a:t>data</a:t>
            </a:r>
            <a:r>
              <a:rPr sz="2800" spc="-20" dirty="0"/>
              <a:t> </a:t>
            </a:r>
            <a:r>
              <a:rPr sz="2800" dirty="0"/>
              <a:t>in </a:t>
            </a:r>
            <a:r>
              <a:rPr sz="2800" spc="-20" dirty="0"/>
              <a:t>different</a:t>
            </a:r>
            <a:r>
              <a:rPr sz="2800" spc="-40" dirty="0"/>
              <a:t> </a:t>
            </a:r>
            <a:r>
              <a:rPr sz="2800" spc="-20" dirty="0"/>
              <a:t>ways:</a:t>
            </a:r>
            <a:endParaRPr sz="2800"/>
          </a:p>
        </p:txBody>
      </p:sp>
      <p:sp>
        <p:nvSpPr>
          <p:cNvPr id="4" name="object 4"/>
          <p:cNvSpPr txBox="1"/>
          <p:nvPr/>
        </p:nvSpPr>
        <p:spPr>
          <a:xfrm>
            <a:off x="917244" y="1242836"/>
            <a:ext cx="1558925" cy="2308860"/>
          </a:xfrm>
          <a:prstGeom prst="rect">
            <a:avLst/>
          </a:prstGeom>
        </p:spPr>
        <p:txBody>
          <a:bodyPr vert="horz" wrap="square" lIns="0" tIns="103505" rIns="0" bIns="0" rtlCol="0">
            <a:spAutoFit/>
          </a:bodyPr>
          <a:lstStyle/>
          <a:p>
            <a:pPr marL="241300" indent="-228600">
              <a:lnSpc>
                <a:spcPct val="100000"/>
              </a:lnSpc>
              <a:spcBef>
                <a:spcPts val="815"/>
              </a:spcBef>
              <a:buFont typeface="Arial MT"/>
              <a:buChar char="•"/>
              <a:tabLst>
                <a:tab pos="241300" algn="l"/>
              </a:tabLst>
            </a:pPr>
            <a:r>
              <a:rPr sz="2400" dirty="0">
                <a:latin typeface="Calibri"/>
                <a:cs typeface="Calibri"/>
              </a:rPr>
              <a:t>Pie</a:t>
            </a:r>
            <a:r>
              <a:rPr sz="2400" spc="-40" dirty="0">
                <a:latin typeface="Calibri"/>
                <a:cs typeface="Calibri"/>
              </a:rPr>
              <a:t> </a:t>
            </a:r>
            <a:r>
              <a:rPr sz="2400" spc="-5" dirty="0">
                <a:latin typeface="Calibri"/>
                <a:cs typeface="Calibri"/>
              </a:rPr>
              <a:t>chart</a:t>
            </a:r>
            <a:endParaRPr sz="2400">
              <a:latin typeface="Calibri"/>
              <a:cs typeface="Calibri"/>
            </a:endParaRPr>
          </a:p>
          <a:p>
            <a:pPr marL="241300" indent="-228600">
              <a:lnSpc>
                <a:spcPct val="100000"/>
              </a:lnSpc>
              <a:spcBef>
                <a:spcPts val="720"/>
              </a:spcBef>
              <a:buFont typeface="Arial MT"/>
              <a:buChar char="•"/>
              <a:tabLst>
                <a:tab pos="241300" algn="l"/>
              </a:tabLst>
            </a:pPr>
            <a:r>
              <a:rPr sz="2400" dirty="0">
                <a:latin typeface="Calibri"/>
                <a:cs typeface="Calibri"/>
              </a:rPr>
              <a:t>Strip</a:t>
            </a:r>
            <a:r>
              <a:rPr sz="2400" spc="-120" dirty="0">
                <a:latin typeface="Calibri"/>
                <a:cs typeface="Calibri"/>
              </a:rPr>
              <a:t> </a:t>
            </a:r>
            <a:r>
              <a:rPr sz="2400" dirty="0">
                <a:latin typeface="Calibri"/>
                <a:cs typeface="Calibri"/>
              </a:rPr>
              <a:t>plot</a:t>
            </a:r>
            <a:endParaRPr sz="2400">
              <a:latin typeface="Calibri"/>
              <a:cs typeface="Calibri"/>
            </a:endParaRPr>
          </a:p>
          <a:p>
            <a:pPr marL="241300" indent="-228600">
              <a:lnSpc>
                <a:spcPct val="100000"/>
              </a:lnSpc>
              <a:spcBef>
                <a:spcPts val="725"/>
              </a:spcBef>
              <a:buFont typeface="Arial MT"/>
              <a:buChar char="•"/>
              <a:tabLst>
                <a:tab pos="241300" algn="l"/>
              </a:tabLst>
            </a:pPr>
            <a:r>
              <a:rPr sz="2400" spc="-5" dirty="0">
                <a:latin typeface="Calibri"/>
                <a:cs typeface="Calibri"/>
              </a:rPr>
              <a:t>Count</a:t>
            </a:r>
            <a:r>
              <a:rPr sz="2400" spc="-114" dirty="0">
                <a:latin typeface="Calibri"/>
                <a:cs typeface="Calibri"/>
              </a:rPr>
              <a:t> </a:t>
            </a:r>
            <a:r>
              <a:rPr sz="2400" dirty="0">
                <a:latin typeface="Calibri"/>
                <a:cs typeface="Calibri"/>
              </a:rPr>
              <a:t>plot</a:t>
            </a:r>
            <a:endParaRPr sz="2400">
              <a:latin typeface="Calibri"/>
              <a:cs typeface="Calibri"/>
            </a:endParaRPr>
          </a:p>
          <a:p>
            <a:pPr marL="241300" indent="-228600">
              <a:lnSpc>
                <a:spcPct val="100000"/>
              </a:lnSpc>
              <a:spcBef>
                <a:spcPts val="695"/>
              </a:spcBef>
              <a:buFont typeface="Arial MT"/>
              <a:buChar char="•"/>
              <a:tabLst>
                <a:tab pos="241300" algn="l"/>
              </a:tabLst>
            </a:pPr>
            <a:r>
              <a:rPr sz="2400" spc="-5" dirty="0">
                <a:latin typeface="Calibri"/>
                <a:cs typeface="Calibri"/>
              </a:rPr>
              <a:t>Line</a:t>
            </a:r>
            <a:r>
              <a:rPr sz="2400" spc="-45" dirty="0">
                <a:latin typeface="Calibri"/>
                <a:cs typeface="Calibri"/>
              </a:rPr>
              <a:t> </a:t>
            </a:r>
            <a:r>
              <a:rPr sz="2400" dirty="0">
                <a:latin typeface="Calibri"/>
                <a:cs typeface="Calibri"/>
              </a:rPr>
              <a:t>plot</a:t>
            </a:r>
            <a:endParaRPr sz="2400">
              <a:latin typeface="Calibri"/>
              <a:cs typeface="Calibri"/>
            </a:endParaRPr>
          </a:p>
          <a:p>
            <a:pPr marL="241300" indent="-228600">
              <a:lnSpc>
                <a:spcPct val="100000"/>
              </a:lnSpc>
              <a:spcBef>
                <a:spcPts val="720"/>
              </a:spcBef>
              <a:buFont typeface="Arial MT"/>
              <a:buChar char="•"/>
              <a:tabLst>
                <a:tab pos="241300" algn="l"/>
              </a:tabLst>
            </a:pPr>
            <a:r>
              <a:rPr sz="2400" dirty="0">
                <a:latin typeface="Calibri"/>
                <a:cs typeface="Calibri"/>
              </a:rPr>
              <a:t>Violin</a:t>
            </a:r>
            <a:r>
              <a:rPr sz="2400" spc="-80" dirty="0">
                <a:latin typeface="Calibri"/>
                <a:cs typeface="Calibri"/>
              </a:rPr>
              <a:t> </a:t>
            </a:r>
            <a:r>
              <a:rPr sz="2400" dirty="0">
                <a:latin typeface="Calibri"/>
                <a:cs typeface="Calibri"/>
              </a:rPr>
              <a:t>plot</a:t>
            </a:r>
            <a:endParaRPr sz="240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41</TotalTime>
  <Words>1512</Words>
  <Application>Microsoft Office PowerPoint</Application>
  <PresentationFormat>Custom</PresentationFormat>
  <Paragraphs>102</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Project Title: Customer  Retention</vt:lpstr>
      <vt:lpstr>Problem Statement &amp; Understanding</vt:lpstr>
      <vt:lpstr>Slide 3</vt:lpstr>
      <vt:lpstr>Slide 4</vt:lpstr>
      <vt:lpstr>EDA Steps</vt:lpstr>
      <vt:lpstr>1. Checking the attributes:</vt:lpstr>
      <vt:lpstr>3. Bivariate Analysis:</vt:lpstr>
      <vt:lpstr>Visualizations</vt:lpstr>
      <vt:lpstr>I have used the following visualizations in my project to analyse the  data in different ways:</vt:lpstr>
      <vt:lpstr>Let’s see the analysis</vt:lpstr>
      <vt:lpstr>Slide 11</vt:lpstr>
      <vt:lpstr> 2. Intention of repeat purchase – It means how much a person is intended  to purchase the product again through online stores. We use the line plot and violin  plot to analyse the different factors of repeat purchase and got the following  conclusions:</vt:lpstr>
      <vt:lpstr>Slide 13</vt:lpstr>
      <vt:lpstr>3. Online Retailing: – We try to find out which age group shop the most   </vt:lpstr>
      <vt:lpstr>Slide 15</vt:lpstr>
      <vt:lpstr> 4. Information – Here information means the details regarding product  provide by the different online shopping websites. This play a important role in the  business of e-commerce as detailed &amp; correct information makes the buyer more  clear about the product. We have used the pie plot to compare how many buyers  strongly agree to this point and get to know:</vt:lpstr>
      <vt:lpstr>Slide 17</vt:lpstr>
      <vt:lpstr>5. System Quality – It refers to the website quality or the user interface qualities of an  online shopping website. If the website is slow or not maintain the quality then the e-  commerce business can face the loss of customers as well so it plays a significant role  in the customers retention. We have used the stripplot to compare the thoughts foe  male or female about the system quality of different shopping portals.</vt:lpstr>
      <vt:lpstr>Slide 19</vt:lpstr>
      <vt:lpstr>6. Satisfaction – How much a customer is satisfied by the online retailing store  and which factors affect the satisfaction. Satisfaction of a customer should be  the priority of every online shopping store. We have some factors in the  dataset, so we used the pieplot to compare the thoughts of buyers and  conclude that these four factors strongly agreed by the buyers:</vt:lpstr>
      <vt:lpstr>Slide 21</vt:lpstr>
      <vt:lpstr>7. Net Benefits - A person buy online for the benefits and looking forward to his  net benefits on the purchase. Shopping online provides great benefits to the  buyers that’s why they attract towards it. We used countplot to analyse how  many people(he/she) agreed that benefits plays a important role.</vt:lpstr>
      <vt:lpstr>Slide 23</vt:lpstr>
      <vt:lpstr>8. Brand Image – A shopping platform becomes a brand when it maintains its  standards and able to provide the best quality products, support &amp; services,  satisfaction continuously to their customers. By the use of pieplot we try to find out  which website performs well in the market and maintain its standards &amp; quality.</vt:lpstr>
      <vt:lpstr>Slide 25</vt:lpstr>
      <vt:lpstr>9. Loyalty - Loyalty is what a customer shows towards a website even after facing  some issues and continue shopping on that website. Loyalty of a customer is what a  E-commerce business earns.</vt:lpstr>
      <vt:lpstr>Slide 27</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Customer  Retention</dc:title>
  <cp:lastModifiedBy>Admin</cp:lastModifiedBy>
  <cp:revision>7</cp:revision>
  <dcterms:created xsi:type="dcterms:W3CDTF">2022-11-10T15:41:42Z</dcterms:created>
  <dcterms:modified xsi:type="dcterms:W3CDTF">2022-11-10T16:27:07Z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2022-04-18T00:00:00Z</vt:filetime>
  </property>
  <property fmtid="{D5CDD505-2E9C-101B-9397-08002B2CF9AE}" pid="3" name="Creator">
    <vt:lpwstr>Microsoft® PowerPoint® 2016</vt:lpwstr>
  </property>
  <property fmtid="{D5CDD505-2E9C-101B-9397-08002B2CF9AE}" pid="4" name="LastSaved">
    <vt:filetime>2022-11-10T00:00:00Z</vt:filetime>
  </property>
</Properties>
</file>